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7" r:id="rId2"/>
    <p:sldId id="263" r:id="rId3"/>
    <p:sldId id="320" r:id="rId4"/>
    <p:sldId id="264" r:id="rId5"/>
    <p:sldId id="275" r:id="rId6"/>
    <p:sldId id="302" r:id="rId7"/>
    <p:sldId id="304" r:id="rId8"/>
    <p:sldId id="265" r:id="rId9"/>
    <p:sldId id="267" r:id="rId10"/>
    <p:sldId id="314" r:id="rId11"/>
    <p:sldId id="321" r:id="rId12"/>
    <p:sldId id="278" r:id="rId13"/>
    <p:sldId id="315" r:id="rId14"/>
    <p:sldId id="316" r:id="rId15"/>
    <p:sldId id="324" r:id="rId16"/>
    <p:sldId id="279" r:id="rId17"/>
    <p:sldId id="292" r:id="rId18"/>
    <p:sldId id="325" r:id="rId19"/>
    <p:sldId id="291" r:id="rId20"/>
    <p:sldId id="280" r:id="rId21"/>
    <p:sldId id="317" r:id="rId22"/>
    <p:sldId id="286" r:id="rId23"/>
    <p:sldId id="318" r:id="rId24"/>
    <p:sldId id="308" r:id="rId25"/>
    <p:sldId id="287" r:id="rId26"/>
    <p:sldId id="309" r:id="rId27"/>
    <p:sldId id="310" r:id="rId28"/>
    <p:sldId id="311" r:id="rId29"/>
    <p:sldId id="288" r:id="rId30"/>
    <p:sldId id="322" r:id="rId31"/>
    <p:sldId id="270" r:id="rId32"/>
    <p:sldId id="319" r:id="rId33"/>
    <p:sldId id="289" r:id="rId34"/>
    <p:sldId id="293" r:id="rId35"/>
    <p:sldId id="294" r:id="rId36"/>
    <p:sldId id="290" r:id="rId37"/>
    <p:sldId id="323" r:id="rId38"/>
    <p:sldId id="297" r:id="rId39"/>
    <p:sldId id="326" r:id="rId40"/>
    <p:sldId id="298" r:id="rId41"/>
    <p:sldId id="299" r:id="rId42"/>
    <p:sldId id="276" r:id="rId43"/>
    <p:sldId id="273" r:id="rId44"/>
    <p:sldId id="295" r:id="rId45"/>
    <p:sldId id="306" r:id="rId46"/>
    <p:sldId id="296" r:id="rId47"/>
    <p:sldId id="277" r:id="rId48"/>
    <p:sldId id="30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A55"/>
    <a:srgbClr val="E2E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1952" y="-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82A56-463D-DD4A-B169-D50C236F080A}" type="datetimeFigureOut">
              <a:rPr lang="en-US" smtClean="0"/>
              <a:t>17-03-13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C8A15-8EC6-7C4E-8B81-69A19F197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C676EF5-231A-0749-88E8-8018736EA651}" type="slidenum">
              <a:rPr lang="sv-SE" sz="1200"/>
              <a:pPr eaLnBrk="1" hangingPunct="1"/>
              <a:t>38</a:t>
            </a:fld>
            <a:endParaRPr lang="sv-SE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C676EF5-231A-0749-88E8-8018736EA651}" type="slidenum">
              <a:rPr lang="sv-SE" sz="1200"/>
              <a:pPr eaLnBrk="1" hangingPunct="1"/>
              <a:t>39</a:t>
            </a:fld>
            <a:endParaRPr lang="sv-SE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C676EF5-231A-0749-88E8-8018736EA651}" type="slidenum">
              <a:rPr lang="sv-SE" sz="1200"/>
              <a:pPr eaLnBrk="1" hangingPunct="1"/>
              <a:t>40</a:t>
            </a:fld>
            <a:endParaRPr lang="sv-SE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C676EF5-231A-0749-88E8-8018736EA651}" type="slidenum">
              <a:rPr lang="sv-SE" sz="1200"/>
              <a:pPr eaLnBrk="1" hangingPunct="1"/>
              <a:t>44</a:t>
            </a:fld>
            <a:endParaRPr lang="sv-SE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5D5977B6-036F-2C4D-A335-E48DB373550F}" type="slidenum">
              <a:rPr lang="sv-SE" sz="1200"/>
              <a:pPr eaLnBrk="1" hangingPunct="1"/>
              <a:t>45</a:t>
            </a:fld>
            <a:endParaRPr lang="sv-SE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MS PGothic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2C676EF5-231A-0749-88E8-8018736EA651}" type="slidenum">
              <a:rPr lang="sv-SE" sz="1200"/>
              <a:pPr eaLnBrk="1" hangingPunct="1"/>
              <a:t>46</a:t>
            </a:fld>
            <a:endParaRPr lang="sv-SE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pic>
        <p:nvPicPr>
          <p:cNvPr id="10" name="Picture 9" descr="Stripe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8383" y="-3874819"/>
            <a:ext cx="989745" cy="89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755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808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1858"/>
            <a:ext cx="4038600" cy="49643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61858"/>
            <a:ext cx="4038600" cy="49643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text </a:t>
            </a:r>
            <a:r>
              <a:rPr lang="sv-SE" dirty="0" err="1" smtClean="0"/>
              <a:t>styles</a:t>
            </a:r>
            <a:endParaRPr lang="sv-SE" dirty="0" smtClean="0"/>
          </a:p>
          <a:p>
            <a:pPr lvl="1"/>
            <a:r>
              <a:rPr lang="sv-SE" dirty="0" smtClean="0"/>
              <a:t>Second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2"/>
            <a:r>
              <a:rPr lang="sv-SE" dirty="0" err="1" smtClean="0"/>
              <a:t>Third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3"/>
            <a:r>
              <a:rPr lang="sv-SE" dirty="0" err="1" smtClean="0"/>
              <a:t>Fourth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sv-SE" dirty="0" smtClean="0"/>
          </a:p>
          <a:p>
            <a:pPr lvl="4"/>
            <a:r>
              <a:rPr lang="sv-SE" dirty="0" err="1" smtClean="0"/>
              <a:t>Fifth</a:t>
            </a:r>
            <a:r>
              <a:rPr lang="sv-SE" dirty="0" smtClean="0"/>
              <a:t> </a:t>
            </a:r>
            <a:r>
              <a:rPr lang="sv-SE" dirty="0" err="1" smtClean="0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629FA-1921-9C4D-AED4-BE8ACF560A84}" type="datetimeFigureOut">
              <a:rPr lang="en-US" smtClean="0"/>
              <a:t>17-03-13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8C4E2A-4439-3A41-A462-D66ABB54F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76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04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2629FA-1921-9C4D-AED4-BE8ACF560A84}" type="datetimeFigureOut">
              <a:rPr lang="en-US" smtClean="0"/>
              <a:t>17-03-13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8C4E2A-4439-3A41-A462-D66ABB54F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8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187956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80000">
                <a:schemeClr val="accent3"/>
              </a:gs>
              <a:gs pos="100000">
                <a:schemeClr val="accent3"/>
              </a:gs>
            </a:gsLst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5440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 sz="2800" b="1"/>
            </a:lvl1pPr>
          </a:lstStyle>
          <a:p>
            <a:r>
              <a:rPr lang="sv-SE" dirty="0" err="1" smtClean="0"/>
              <a:t>Click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edit</a:t>
            </a:r>
            <a:r>
              <a:rPr lang="sv-SE" dirty="0" smtClean="0"/>
              <a:t> Master </a:t>
            </a:r>
            <a:r>
              <a:rPr lang="sv-SE" dirty="0" err="1" smtClean="0"/>
              <a:t>title</a:t>
            </a:r>
            <a:r>
              <a:rPr lang="sv-SE" dirty="0" smtClean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29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9" Type="http://schemas.openxmlformats.org/officeDocument/2006/relationships/image" Target="../media/image3.emf"/><Relationship Id="rId10" Type="http://schemas.openxmlformats.org/officeDocument/2006/relationships/image" Target="../media/image4.emf"/><Relationship Id="rId11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09755"/>
            <a:ext cx="9144000" cy="648245"/>
          </a:xfrm>
          <a:prstGeom prst="rect">
            <a:avLst/>
          </a:prstGeom>
          <a:solidFill>
            <a:srgbClr val="E2E1D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iLifeLab.logotyp.PMS376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4" y="6311881"/>
            <a:ext cx="1530668" cy="438252"/>
          </a:xfrm>
          <a:prstGeom prst="rect">
            <a:avLst/>
          </a:prstGeom>
        </p:spPr>
      </p:pic>
      <p:pic>
        <p:nvPicPr>
          <p:cNvPr id="14" name="Picture 13" descr="KTH_Logotyp_RGB_2013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19" y="6296800"/>
            <a:ext cx="475006" cy="475006"/>
          </a:xfrm>
          <a:prstGeom prst="rect">
            <a:avLst/>
          </a:prstGeom>
        </p:spPr>
      </p:pic>
      <p:pic>
        <p:nvPicPr>
          <p:cNvPr id="15" name="Picture 14" descr="logo-org-svensk_pms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40" y="6296800"/>
            <a:ext cx="569287" cy="474154"/>
          </a:xfrm>
          <a:prstGeom prst="rect">
            <a:avLst/>
          </a:prstGeom>
        </p:spPr>
      </p:pic>
      <p:pic>
        <p:nvPicPr>
          <p:cNvPr id="16" name="Picture 15" descr="UU_logo_4f_60.eps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54" y="6209755"/>
            <a:ext cx="648245" cy="648245"/>
          </a:xfrm>
          <a:prstGeom prst="rect">
            <a:avLst/>
          </a:prstGeom>
        </p:spPr>
      </p:pic>
      <p:pic>
        <p:nvPicPr>
          <p:cNvPr id="17" name="Picture 16" descr="KI-Logo_cmyk.eps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92" y="6297422"/>
            <a:ext cx="946454" cy="47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4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0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RNA-</a:t>
            </a:r>
            <a:r>
              <a:rPr lang="sv-SE" dirty="0" err="1" smtClean="0"/>
              <a:t>seq</a:t>
            </a:r>
            <a:r>
              <a:rPr lang="sv-SE" dirty="0" smtClean="0"/>
              <a:t> differential expression </a:t>
            </a:r>
            <a:r>
              <a:rPr lang="sv-SE" dirty="0" err="1" smtClean="0"/>
              <a:t>analysis</a:t>
            </a:r>
            <a:endParaRPr lang="sv-S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SciLifeLab RNA-</a:t>
            </a:r>
            <a:r>
              <a:rPr lang="sv-SE" dirty="0" err="1" smtClean="0"/>
              <a:t>seq</a:t>
            </a:r>
            <a:r>
              <a:rPr lang="sv-SE" dirty="0" smtClean="0"/>
              <a:t> workshop</a:t>
            </a:r>
            <a:endParaRPr lang="sv-SE" dirty="0"/>
          </a:p>
          <a:p>
            <a:pPr>
              <a:defRPr/>
            </a:pPr>
            <a:r>
              <a:rPr lang="sv-SE" dirty="0" err="1" smtClean="0"/>
              <a:t>March</a:t>
            </a:r>
            <a:r>
              <a:rPr lang="sv-SE" dirty="0" smtClean="0"/>
              <a:t> 14, 2017</a:t>
            </a:r>
            <a:endParaRPr lang="sv-SE" dirty="0"/>
          </a:p>
          <a:p>
            <a:pPr>
              <a:defRPr/>
            </a:pPr>
            <a:r>
              <a:rPr lang="sv-SE" sz="2000" dirty="0"/>
              <a:t>Mikael Huss, </a:t>
            </a:r>
            <a:r>
              <a:rPr lang="sv-SE" sz="2000" dirty="0" smtClean="0"/>
              <a:t>SciLifeLab / Stockholm University, </a:t>
            </a:r>
            <a:r>
              <a:rPr lang="sv-SE" sz="2000" dirty="0"/>
              <a:t>Sweden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379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8501" y="2297816"/>
            <a:ext cx="704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Skärmavbild 2016-04-11 kl. 14.25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4" y="282899"/>
            <a:ext cx="5627077" cy="17704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8504" y="458670"/>
            <a:ext cx="270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RNA</a:t>
            </a:r>
            <a:r>
              <a:rPr lang="de-DE" dirty="0" smtClean="0"/>
              <a:t> 22</a:t>
            </a:r>
            <a:r>
              <a:rPr lang="de-DE" dirty="0"/>
              <a:t>:</a:t>
            </a:r>
            <a:r>
              <a:rPr lang="de-DE" dirty="0" smtClean="0"/>
              <a:t>1–13, 2016</a:t>
            </a:r>
            <a:endParaRPr lang="de-DE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9324" y="2402523"/>
            <a:ext cx="8343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48 wild-type and 48 mutant (snf2 deletion) biological replicates in yeast</a:t>
            </a:r>
          </a:p>
          <a:p>
            <a:r>
              <a:rPr lang="en-US" dirty="0" smtClean="0"/>
              <a:t>(well studied, relatively small genome, few multi-</a:t>
            </a:r>
            <a:r>
              <a:rPr lang="en-US" dirty="0" err="1" smtClean="0"/>
              <a:t>exonic</a:t>
            </a:r>
            <a:r>
              <a:rPr lang="en-US" dirty="0" smtClean="0"/>
              <a:t> genes =&gt; should be a relatively “simple” case)</a:t>
            </a:r>
            <a:endParaRPr lang="en-US" dirty="0"/>
          </a:p>
        </p:txBody>
      </p:sp>
      <p:pic>
        <p:nvPicPr>
          <p:cNvPr id="13" name="Picture 12" descr="Skärmavbild 2016-04-11 kl. 14.29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7" y="4051642"/>
            <a:ext cx="5232400" cy="825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1997" y="3484695"/>
            <a:ext cx="191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Recommendation: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7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dirty="0" smtClean="0"/>
              <a:t>Different software packages and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 err="1" smtClean="0"/>
              <a:t>vs</a:t>
            </a:r>
            <a:r>
              <a:rPr lang="en-US" dirty="0" smtClean="0"/>
              <a:t> pseudo-alignment</a:t>
            </a:r>
          </a:p>
          <a:p>
            <a:r>
              <a:rPr lang="en-US" dirty="0" smtClean="0"/>
              <a:t>Parametric </a:t>
            </a:r>
            <a:r>
              <a:rPr lang="en-US" dirty="0" err="1" smtClean="0"/>
              <a:t>vs</a:t>
            </a:r>
            <a:r>
              <a:rPr lang="en-US" dirty="0" smtClean="0"/>
              <a:t> non-parametric</a:t>
            </a:r>
          </a:p>
          <a:p>
            <a:r>
              <a:rPr lang="en-US" dirty="0" smtClean="0"/>
              <a:t>Isoform-level </a:t>
            </a:r>
            <a:r>
              <a:rPr lang="en-US" dirty="0" err="1" smtClean="0"/>
              <a:t>vs</a:t>
            </a:r>
            <a:r>
              <a:rPr lang="en-US" dirty="0" smtClean="0"/>
              <a:t> gene-level</a:t>
            </a:r>
          </a:p>
          <a:p>
            <a:r>
              <a:rPr lang="en-US" dirty="0" smtClean="0"/>
              <a:t>Complex </a:t>
            </a:r>
            <a:r>
              <a:rPr lang="en-US" dirty="0" err="1" smtClean="0"/>
              <a:t>vs</a:t>
            </a:r>
            <a:r>
              <a:rPr lang="en-US" dirty="0" smtClean="0"/>
              <a:t> simple 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99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4-06-03 at 14.3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45" y="0"/>
            <a:ext cx="5218619" cy="609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4483483"/>
            <a:ext cx="2787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Or </a:t>
            </a:r>
            <a:r>
              <a:rPr lang="en-US" sz="1200" dirty="0" err="1" smtClean="0"/>
              <a:t>BitSeq</a:t>
            </a:r>
            <a:r>
              <a:rPr lang="en-US" sz="1200" dirty="0" smtClean="0"/>
              <a:t>, </a:t>
            </a:r>
            <a:r>
              <a:rPr lang="en-US" sz="1200" dirty="0" err="1" smtClean="0"/>
              <a:t>eXpress</a:t>
            </a:r>
            <a:r>
              <a:rPr lang="en-US" sz="1200" dirty="0" smtClean="0"/>
              <a:t>, RSEM, Sailfish etc.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10930" y="4483483"/>
            <a:ext cx="4599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5485150"/>
            <a:ext cx="1499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 </a:t>
            </a:r>
            <a:r>
              <a:rPr lang="en-US" sz="1200" dirty="0" err="1" smtClean="0"/>
              <a:t>BitSeq</a:t>
            </a:r>
            <a:r>
              <a:rPr lang="en-US" sz="1200" dirty="0" smtClean="0"/>
              <a:t>, </a:t>
            </a:r>
            <a:r>
              <a:rPr lang="en-US" sz="1200" dirty="0" err="1" smtClean="0"/>
              <a:t>ebSeq</a:t>
            </a:r>
            <a:r>
              <a:rPr lang="en-US" sz="1200" dirty="0" smtClean="0"/>
              <a:t> etc.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10930" y="5626278"/>
            <a:ext cx="4599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059257" y="5483900"/>
            <a:ext cx="166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Or </a:t>
            </a:r>
            <a:r>
              <a:rPr lang="en-US" sz="1200" dirty="0" err="1" smtClean="0"/>
              <a:t>SAMSeq</a:t>
            </a:r>
            <a:r>
              <a:rPr lang="en-US" sz="1200" dirty="0" smtClean="0"/>
              <a:t>, </a:t>
            </a:r>
            <a:r>
              <a:rPr lang="en-US" sz="1200" dirty="0" err="1" smtClean="0"/>
              <a:t>limma</a:t>
            </a:r>
            <a:r>
              <a:rPr lang="en-US" sz="1200" dirty="0" smtClean="0"/>
              <a:t>, etc.</a:t>
            </a:r>
            <a:endParaRPr lang="en-US" sz="12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56020" y="5626278"/>
            <a:ext cx="30323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6397" y="246976"/>
            <a:ext cx="20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Possible workflows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310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7779799" y="629924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1157" y="55745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kärmavbild 2016-04-11 kl. 14.3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62" y="211140"/>
            <a:ext cx="1447800" cy="1193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105168" y="1404940"/>
            <a:ext cx="1261193" cy="533883"/>
          </a:xfrm>
          <a:prstGeom prst="roundRect">
            <a:avLst/>
          </a:prstGeom>
          <a:solidFill>
            <a:srgbClr val="9EAA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Map to reference </a:t>
            </a:r>
          </a:p>
          <a:p>
            <a:pPr algn="ctr"/>
            <a:r>
              <a:rPr lang="en-US" sz="1000" dirty="0" err="1"/>
              <a:t>t</a:t>
            </a:r>
            <a:r>
              <a:rPr lang="en-US" sz="1000" dirty="0" err="1" smtClean="0"/>
              <a:t>ranscriptome</a:t>
            </a:r>
            <a:r>
              <a:rPr lang="en-US" sz="1000" dirty="0" smtClean="0"/>
              <a:t> (</a:t>
            </a:r>
            <a:r>
              <a:rPr lang="en-US" sz="1000" dirty="0" err="1" smtClean="0"/>
              <a:t>Kallisto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16" name="Rounded Rectangle 15"/>
          <p:cNvSpPr/>
          <p:nvPr/>
        </p:nvSpPr>
        <p:spPr>
          <a:xfrm>
            <a:off x="7105168" y="2291665"/>
            <a:ext cx="1261193" cy="533883"/>
          </a:xfrm>
          <a:prstGeom prst="roundRect">
            <a:avLst/>
          </a:prstGeom>
          <a:solidFill>
            <a:srgbClr val="9EAA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Differential expression analysis with Sleuth</a:t>
            </a:r>
          </a:p>
        </p:txBody>
      </p:sp>
      <p:cxnSp>
        <p:nvCxnSpPr>
          <p:cNvPr id="13" name="Straight Arrow Connector 12"/>
          <p:cNvCxnSpPr>
            <a:endCxn id="16" idx="0"/>
          </p:cNvCxnSpPr>
          <p:nvPr/>
        </p:nvCxnSpPr>
        <p:spPr>
          <a:xfrm>
            <a:off x="7735765" y="1916064"/>
            <a:ext cx="0" cy="375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75" y="112855"/>
            <a:ext cx="4600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Alternative - </a:t>
            </a:r>
            <a:r>
              <a:rPr lang="en-US" dirty="0" err="1" smtClean="0"/>
              <a:t>Kallisto</a:t>
            </a:r>
            <a:r>
              <a:rPr lang="en-US" dirty="0" smtClean="0"/>
              <a:t>/Sleuth “pipeline”:</a:t>
            </a:r>
          </a:p>
          <a:p>
            <a:endParaRPr lang="en-US" dirty="0"/>
          </a:p>
          <a:p>
            <a:r>
              <a:rPr lang="en-US" dirty="0" smtClean="0"/>
              <a:t>Pseudo-alignment + transcript-centric quantification and DE analysis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164248" y="3868852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80148" y="5235689"/>
            <a:ext cx="431800" cy="4333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99285" y="3508489"/>
            <a:ext cx="433388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80373" y="3435464"/>
            <a:ext cx="431800" cy="4333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15410" y="3508489"/>
            <a:ext cx="433388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91673" y="4300652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75548" y="4948352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443523" y="5019789"/>
            <a:ext cx="569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GTC</a:t>
            </a: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1091223" y="3435464"/>
            <a:ext cx="554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TCA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027848" y="3076689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CAG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3107348" y="3003664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AGG</a:t>
            </a:r>
          </a:p>
        </p:txBody>
      </p:sp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4115410" y="3076689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/>
              <a:t>GGA</a:t>
            </a:r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4764698" y="3868852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GAC</a:t>
            </a: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1380148" y="5811952"/>
            <a:ext cx="565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TCG</a:t>
            </a:r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2820010" y="5524614"/>
            <a:ext cx="587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CGA</a:t>
            </a:r>
          </a:p>
        </p:txBody>
      </p:sp>
      <p:cxnSp>
        <p:nvCxnSpPr>
          <p:cNvPr id="37" name="Straight Arrow Connector 36"/>
          <p:cNvCxnSpPr>
            <a:endCxn id="20" idx="3"/>
          </p:cNvCxnSpPr>
          <p:nvPr/>
        </p:nvCxnSpPr>
        <p:spPr>
          <a:xfrm flipV="1">
            <a:off x="884848" y="4237152"/>
            <a:ext cx="342900" cy="3429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7"/>
            <a:endCxn id="22" idx="2"/>
          </p:cNvCxnSpPr>
          <p:nvPr/>
        </p:nvCxnSpPr>
        <p:spPr>
          <a:xfrm flipV="1">
            <a:off x="1532548" y="3724389"/>
            <a:ext cx="566737" cy="2063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6"/>
            <a:endCxn id="23" idx="2"/>
          </p:cNvCxnSpPr>
          <p:nvPr/>
        </p:nvCxnSpPr>
        <p:spPr>
          <a:xfrm flipV="1">
            <a:off x="2532673" y="3652952"/>
            <a:ext cx="647700" cy="7143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6"/>
            <a:endCxn id="26" idx="2"/>
          </p:cNvCxnSpPr>
          <p:nvPr/>
        </p:nvCxnSpPr>
        <p:spPr>
          <a:xfrm>
            <a:off x="3612173" y="3652952"/>
            <a:ext cx="503237" cy="7143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5"/>
            <a:endCxn id="27" idx="1"/>
          </p:cNvCxnSpPr>
          <p:nvPr/>
        </p:nvCxnSpPr>
        <p:spPr>
          <a:xfrm>
            <a:off x="4485298" y="3876789"/>
            <a:ext cx="269875" cy="48736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884848" y="4884852"/>
            <a:ext cx="558800" cy="414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1" idx="6"/>
            <a:endCxn id="28" idx="2"/>
          </p:cNvCxnSpPr>
          <p:nvPr/>
        </p:nvCxnSpPr>
        <p:spPr>
          <a:xfrm flipV="1">
            <a:off x="1811948" y="5164252"/>
            <a:ext cx="863600" cy="288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6"/>
            <a:endCxn id="27" idx="3"/>
          </p:cNvCxnSpPr>
          <p:nvPr/>
        </p:nvCxnSpPr>
        <p:spPr>
          <a:xfrm flipV="1">
            <a:off x="3107348" y="4668952"/>
            <a:ext cx="1647825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7985" y="4516552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3523" y="4587989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36135" y="4372089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0590" y="1830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- Build </a:t>
            </a:r>
            <a:r>
              <a:rPr lang="en-US" dirty="0"/>
              <a:t>an index by chopping ref </a:t>
            </a:r>
            <a:r>
              <a:rPr lang="en-US" dirty="0" err="1"/>
              <a:t>transcriptomes</a:t>
            </a:r>
            <a:r>
              <a:rPr lang="en-US" dirty="0"/>
              <a:t> into k-</a:t>
            </a:r>
            <a:r>
              <a:rPr lang="en-US" dirty="0" err="1"/>
              <a:t>mers</a:t>
            </a:r>
            <a:r>
              <a:rPr lang="en-US" dirty="0"/>
              <a:t> and putting them into “colored” graphs</a:t>
            </a:r>
          </a:p>
        </p:txBody>
      </p:sp>
    </p:spTree>
    <p:extLst>
      <p:ext uri="{BB962C8B-B14F-4D97-AF65-F5344CB8AC3E}">
        <p14:creationId xmlns:p14="http://schemas.microsoft.com/office/powerpoint/2010/main" val="421836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7779799" y="629924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5538681" y="4192602"/>
            <a:ext cx="3662001" cy="1790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When a new read is observed, chop it into k-</a:t>
            </a:r>
            <a:r>
              <a:rPr lang="en-US" dirty="0" err="1" smtClean="0"/>
              <a:t>mers</a:t>
            </a:r>
            <a:r>
              <a:rPr lang="en-US" dirty="0" smtClean="0"/>
              <a:t> and see what it is </a:t>
            </a:r>
            <a:r>
              <a:rPr lang="en-US" i="1" dirty="0" smtClean="0"/>
              <a:t>compatible</a:t>
            </a:r>
            <a:r>
              <a:rPr lang="en-US" dirty="0" smtClean="0"/>
              <a:t> with. E g observe TCGA:</a:t>
            </a:r>
          </a:p>
          <a:p>
            <a:endParaRPr lang="en-US" dirty="0"/>
          </a:p>
          <a:p>
            <a:r>
              <a:rPr lang="en-US" b="1" dirty="0"/>
              <a:t>TCG</a:t>
            </a:r>
            <a:r>
              <a:rPr lang="en-US" dirty="0"/>
              <a:t>A</a:t>
            </a:r>
          </a:p>
          <a:p>
            <a:r>
              <a:rPr lang="en-US" dirty="0"/>
              <a:t>T</a:t>
            </a:r>
            <a:r>
              <a:rPr lang="en-US" b="1" dirty="0"/>
              <a:t>CGA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1157" y="55745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kärmavbild 2016-04-11 kl. 14.32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62" y="211140"/>
            <a:ext cx="1447800" cy="11938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105168" y="1404940"/>
            <a:ext cx="1261193" cy="533883"/>
          </a:xfrm>
          <a:prstGeom prst="roundRect">
            <a:avLst/>
          </a:prstGeom>
          <a:solidFill>
            <a:srgbClr val="9EAA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Map to reference </a:t>
            </a:r>
          </a:p>
          <a:p>
            <a:pPr algn="ctr"/>
            <a:r>
              <a:rPr lang="en-US" sz="1000" dirty="0" err="1"/>
              <a:t>t</a:t>
            </a:r>
            <a:r>
              <a:rPr lang="en-US" sz="1000" dirty="0" err="1" smtClean="0"/>
              <a:t>ranscriptome</a:t>
            </a:r>
            <a:r>
              <a:rPr lang="en-US" sz="1000" dirty="0" smtClean="0"/>
              <a:t> (</a:t>
            </a:r>
            <a:r>
              <a:rPr lang="en-US" sz="1000" dirty="0" err="1" smtClean="0"/>
              <a:t>Kallisto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16" name="Rounded Rectangle 15"/>
          <p:cNvSpPr/>
          <p:nvPr/>
        </p:nvSpPr>
        <p:spPr>
          <a:xfrm>
            <a:off x="7105168" y="2291665"/>
            <a:ext cx="1261193" cy="533883"/>
          </a:xfrm>
          <a:prstGeom prst="roundRect">
            <a:avLst/>
          </a:prstGeom>
          <a:solidFill>
            <a:srgbClr val="9EAA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Differential expression analysis with Sleuth</a:t>
            </a:r>
          </a:p>
        </p:txBody>
      </p:sp>
      <p:cxnSp>
        <p:nvCxnSpPr>
          <p:cNvPr id="13" name="Straight Arrow Connector 12"/>
          <p:cNvCxnSpPr>
            <a:endCxn id="16" idx="0"/>
          </p:cNvCxnSpPr>
          <p:nvPr/>
        </p:nvCxnSpPr>
        <p:spPr>
          <a:xfrm>
            <a:off x="7735765" y="1916064"/>
            <a:ext cx="0" cy="375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0775" y="112855"/>
            <a:ext cx="424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Kallisto</a:t>
            </a:r>
            <a:r>
              <a:rPr lang="en-US" dirty="0" smtClean="0"/>
              <a:t>/Sleuth “pipeline”:</a:t>
            </a:r>
          </a:p>
          <a:p>
            <a:endParaRPr lang="en-US" dirty="0"/>
          </a:p>
          <a:p>
            <a:r>
              <a:rPr lang="en-US" dirty="0" smtClean="0"/>
              <a:t>Pseudo-alignment + transcript-centric quantification and DE analysis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164248" y="3868852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380148" y="5235689"/>
            <a:ext cx="431800" cy="4333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099285" y="3508489"/>
            <a:ext cx="433388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80373" y="3435464"/>
            <a:ext cx="431800" cy="43338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15410" y="3508489"/>
            <a:ext cx="433388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91673" y="4300652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75548" y="4948352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>
            <a:off x="443523" y="5019789"/>
            <a:ext cx="5699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GTC</a:t>
            </a: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1091223" y="3435464"/>
            <a:ext cx="554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TCA</a:t>
            </a:r>
          </a:p>
        </p:txBody>
      </p:sp>
      <p:sp>
        <p:nvSpPr>
          <p:cNvPr id="31" name="Rectangle 15"/>
          <p:cNvSpPr>
            <a:spLocks noChangeArrowheads="1"/>
          </p:cNvSpPr>
          <p:nvPr/>
        </p:nvSpPr>
        <p:spPr bwMode="auto">
          <a:xfrm>
            <a:off x="2027848" y="3076689"/>
            <a:ext cx="587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CAG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3107348" y="3003664"/>
            <a:ext cx="609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AGG</a:t>
            </a:r>
          </a:p>
        </p:txBody>
      </p:sp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4115410" y="3076689"/>
            <a:ext cx="609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/>
              <a:t>GGA</a:t>
            </a:r>
          </a:p>
        </p:txBody>
      </p: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4764698" y="3868852"/>
            <a:ext cx="593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GAC</a:t>
            </a:r>
          </a:p>
        </p:txBody>
      </p:sp>
      <p:sp>
        <p:nvSpPr>
          <p:cNvPr id="35" name="Rectangle 19"/>
          <p:cNvSpPr>
            <a:spLocks noChangeArrowheads="1"/>
          </p:cNvSpPr>
          <p:nvPr/>
        </p:nvSpPr>
        <p:spPr bwMode="auto">
          <a:xfrm>
            <a:off x="1380148" y="5811952"/>
            <a:ext cx="565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TCG</a:t>
            </a:r>
          </a:p>
        </p:txBody>
      </p:sp>
      <p:sp>
        <p:nvSpPr>
          <p:cNvPr id="36" name="Rectangle 20"/>
          <p:cNvSpPr>
            <a:spLocks noChangeArrowheads="1"/>
          </p:cNvSpPr>
          <p:nvPr/>
        </p:nvSpPr>
        <p:spPr bwMode="auto">
          <a:xfrm>
            <a:off x="2820010" y="5524614"/>
            <a:ext cx="587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CGA</a:t>
            </a:r>
          </a:p>
        </p:txBody>
      </p:sp>
      <p:cxnSp>
        <p:nvCxnSpPr>
          <p:cNvPr id="37" name="Straight Arrow Connector 36"/>
          <p:cNvCxnSpPr>
            <a:endCxn id="20" idx="3"/>
          </p:cNvCxnSpPr>
          <p:nvPr/>
        </p:nvCxnSpPr>
        <p:spPr>
          <a:xfrm flipV="1">
            <a:off x="884848" y="4237152"/>
            <a:ext cx="342900" cy="34290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7"/>
            <a:endCxn id="22" idx="2"/>
          </p:cNvCxnSpPr>
          <p:nvPr/>
        </p:nvCxnSpPr>
        <p:spPr>
          <a:xfrm flipV="1">
            <a:off x="1532548" y="3724389"/>
            <a:ext cx="566737" cy="20637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6"/>
            <a:endCxn id="23" idx="2"/>
          </p:cNvCxnSpPr>
          <p:nvPr/>
        </p:nvCxnSpPr>
        <p:spPr>
          <a:xfrm flipV="1">
            <a:off x="2532673" y="3652952"/>
            <a:ext cx="647700" cy="7143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6"/>
            <a:endCxn id="26" idx="2"/>
          </p:cNvCxnSpPr>
          <p:nvPr/>
        </p:nvCxnSpPr>
        <p:spPr>
          <a:xfrm>
            <a:off x="3612173" y="3652952"/>
            <a:ext cx="503237" cy="7143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5"/>
            <a:endCxn id="27" idx="1"/>
          </p:cNvCxnSpPr>
          <p:nvPr/>
        </p:nvCxnSpPr>
        <p:spPr>
          <a:xfrm>
            <a:off x="4485298" y="3876789"/>
            <a:ext cx="269875" cy="48736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884848" y="4884852"/>
            <a:ext cx="558800" cy="414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1" idx="6"/>
            <a:endCxn id="28" idx="2"/>
          </p:cNvCxnSpPr>
          <p:nvPr/>
        </p:nvCxnSpPr>
        <p:spPr>
          <a:xfrm flipV="1">
            <a:off x="1811948" y="5164252"/>
            <a:ext cx="863600" cy="288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8" idx="6"/>
            <a:endCxn id="27" idx="3"/>
          </p:cNvCxnSpPr>
          <p:nvPr/>
        </p:nvCxnSpPr>
        <p:spPr>
          <a:xfrm flipV="1">
            <a:off x="3107348" y="4668952"/>
            <a:ext cx="1647825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87985" y="4516552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3523" y="4587989"/>
            <a:ext cx="431800" cy="431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836135" y="4372089"/>
            <a:ext cx="431800" cy="4318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7748" y="5762149"/>
            <a:ext cx="871537" cy="419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671579" y="5495922"/>
            <a:ext cx="871537" cy="4196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8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Screen Shot 2014-06-03 at 13.49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459" y="123488"/>
            <a:ext cx="4739958" cy="608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Differential expression </a:t>
            </a:r>
            <a:r>
              <a:rPr lang="sv-SE" dirty="0" err="1" smtClean="0"/>
              <a:t>analysis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3203" y="3498145"/>
            <a:ext cx="7046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Problems with this approach:</a:t>
            </a:r>
          </a:p>
          <a:p>
            <a:endParaRPr lang="en-US" dirty="0" smtClean="0"/>
          </a:p>
          <a:p>
            <a:r>
              <a:rPr lang="en-US" dirty="0" smtClean="0"/>
              <a:t>- May have </a:t>
            </a:r>
            <a:r>
              <a:rPr lang="en-US" b="1" dirty="0"/>
              <a:t>f</a:t>
            </a:r>
            <a:r>
              <a:rPr lang="en-US" b="1" dirty="0" smtClean="0"/>
              <a:t>ew replicates </a:t>
            </a:r>
          </a:p>
          <a:p>
            <a:endParaRPr lang="en-US" dirty="0"/>
          </a:p>
          <a:p>
            <a:r>
              <a:rPr lang="en-US" b="1" dirty="0"/>
              <a:t>- Multiple testing </a:t>
            </a:r>
            <a:r>
              <a:rPr lang="en-US" dirty="0"/>
              <a:t>issues</a:t>
            </a:r>
            <a:endParaRPr lang="en-US" b="1" dirty="0"/>
          </a:p>
          <a:p>
            <a:endParaRPr lang="en-US" dirty="0"/>
          </a:p>
          <a:p>
            <a:r>
              <a:rPr lang="en-US" dirty="0" smtClean="0"/>
              <a:t>- Distribution is </a:t>
            </a:r>
            <a:r>
              <a:rPr lang="en-US" b="1" dirty="0" smtClean="0"/>
              <a:t>not normal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41" y="1037731"/>
            <a:ext cx="3809559" cy="2520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203" y="1093751"/>
            <a:ext cx="4158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Couldn’t we just use a Student’s t test for each gene?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41712" y="349814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www.socialresearchmethods.net</a:t>
            </a:r>
            <a:r>
              <a:rPr lang="en-US" sz="1200" dirty="0"/>
              <a:t>/kb/</a:t>
            </a:r>
            <a:r>
              <a:rPr lang="en-US" sz="1200" dirty="0" err="1"/>
              <a:t>stat_t.php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2218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1492196" y="12543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Dealin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 with the “t test issues”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08550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 smtClean="0">
                <a:solidFill>
                  <a:srgbClr val="FF0000"/>
                </a:solidFill>
              </a:rPr>
              <a:t>Variance </a:t>
            </a:r>
            <a:r>
              <a:rPr lang="en-US" sz="1800" i="1" dirty="0">
                <a:solidFill>
                  <a:srgbClr val="FF0000"/>
                </a:solidFill>
              </a:rPr>
              <a:t>estimation issue</a:t>
            </a:r>
            <a:r>
              <a:rPr lang="en-US" sz="1800" dirty="0"/>
              <a:t>: </a:t>
            </a:r>
            <a:r>
              <a:rPr lang="en-US" sz="1800" dirty="0" err="1"/>
              <a:t>edgeR</a:t>
            </a:r>
            <a:r>
              <a:rPr lang="en-US" sz="1800" dirty="0"/>
              <a:t>, DESeq2 and </a:t>
            </a:r>
            <a:r>
              <a:rPr lang="en-US" sz="1800" dirty="0" err="1"/>
              <a:t>limma</a:t>
            </a:r>
            <a:r>
              <a:rPr lang="en-US" sz="1800" dirty="0"/>
              <a:t> (in slightly different ways) </a:t>
            </a:r>
            <a:r>
              <a:rPr lang="ja-JP" altLang="en-US" sz="1800" dirty="0"/>
              <a:t>“</a:t>
            </a:r>
            <a:r>
              <a:rPr lang="en-US" sz="1800" dirty="0"/>
              <a:t>borrow</a:t>
            </a:r>
            <a:r>
              <a:rPr lang="ja-JP" altLang="en-US" sz="1800" dirty="0"/>
              <a:t>”</a:t>
            </a:r>
            <a:r>
              <a:rPr lang="en-US" sz="1800" dirty="0"/>
              <a:t> information across genes to get a better variance estimate. One says that the estimates </a:t>
            </a:r>
            <a:r>
              <a:rPr lang="ja-JP" altLang="en-US" sz="1800" dirty="0"/>
              <a:t>“</a:t>
            </a:r>
            <a:r>
              <a:rPr lang="en-US" sz="1800" dirty="0"/>
              <a:t>shrink</a:t>
            </a:r>
            <a:r>
              <a:rPr lang="ja-JP" altLang="en-US" sz="1800" dirty="0"/>
              <a:t>”</a:t>
            </a:r>
            <a:r>
              <a:rPr lang="en-US" sz="1800" dirty="0"/>
              <a:t> from gene-specific estimates towards a common mean value. </a:t>
            </a:r>
          </a:p>
          <a:p>
            <a:pPr eaLnBrk="1" hangingPunct="1"/>
            <a:endParaRPr lang="en-US" sz="1800" dirty="0">
              <a:solidFill>
                <a:srgbClr val="FF0000"/>
              </a:solidFill>
            </a:endParaRP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226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1492196" y="12543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Dealin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 with the “t test issues”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08550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 dirty="0" smtClean="0"/>
              <a:t>Variance </a:t>
            </a:r>
            <a:r>
              <a:rPr lang="en-US" sz="1800" i="1" dirty="0"/>
              <a:t>estimation issue</a:t>
            </a:r>
            <a:r>
              <a:rPr lang="en-US" sz="1800" dirty="0"/>
              <a:t>: </a:t>
            </a:r>
            <a:r>
              <a:rPr lang="en-US" sz="1800" dirty="0" err="1"/>
              <a:t>edgeR</a:t>
            </a:r>
            <a:r>
              <a:rPr lang="en-US" sz="1800" dirty="0"/>
              <a:t>, DESeq2 and </a:t>
            </a:r>
            <a:r>
              <a:rPr lang="en-US" sz="1800" dirty="0" err="1"/>
              <a:t>limma</a:t>
            </a:r>
            <a:r>
              <a:rPr lang="en-US" sz="1800" dirty="0"/>
              <a:t> (in slightly different ways) </a:t>
            </a:r>
            <a:r>
              <a:rPr lang="ja-JP" altLang="en-US" sz="1800" dirty="0"/>
              <a:t>“</a:t>
            </a:r>
            <a:r>
              <a:rPr lang="en-US" sz="1800" dirty="0"/>
              <a:t>borrow</a:t>
            </a:r>
            <a:r>
              <a:rPr lang="ja-JP" altLang="en-US" sz="1800" dirty="0"/>
              <a:t>”</a:t>
            </a:r>
            <a:r>
              <a:rPr lang="en-US" sz="1800" dirty="0"/>
              <a:t> information across genes to get a better variance estimate. One says that the estimates </a:t>
            </a:r>
            <a:r>
              <a:rPr lang="ja-JP" altLang="en-US" sz="1800" dirty="0"/>
              <a:t>“</a:t>
            </a:r>
            <a:r>
              <a:rPr lang="en-US" sz="1800" dirty="0"/>
              <a:t>shrink</a:t>
            </a:r>
            <a:r>
              <a:rPr lang="ja-JP" altLang="en-US" sz="1800" dirty="0"/>
              <a:t>”</a:t>
            </a:r>
            <a:r>
              <a:rPr lang="en-US" sz="1800" dirty="0"/>
              <a:t> from gene-specific estimates towards a common mean value. </a:t>
            </a:r>
          </a:p>
          <a:p>
            <a:pPr eaLnBrk="1" hangingPunct="1"/>
            <a:endParaRPr lang="en-US" sz="1800" dirty="0">
              <a:solidFill>
                <a:srgbClr val="FF0000"/>
              </a:solidFill>
            </a:endParaRPr>
          </a:p>
          <a:p>
            <a:pPr eaLnBrk="1" hangingPunct="1"/>
            <a:r>
              <a:rPr lang="en-US" sz="1800" i="1" dirty="0">
                <a:solidFill>
                  <a:srgbClr val="FF0000"/>
                </a:solidFill>
              </a:rPr>
              <a:t>Multiple testing issue</a:t>
            </a:r>
            <a:r>
              <a:rPr lang="en-US" sz="1800" dirty="0"/>
              <a:t>: All of these packages report q values or some other type of false discovery rate corrected p values. For </a:t>
            </a:r>
            <a:r>
              <a:rPr lang="en-US" sz="1800" dirty="0" err="1"/>
              <a:t>SAMseq</a:t>
            </a:r>
            <a:r>
              <a:rPr lang="en-US" sz="1800" dirty="0"/>
              <a:t> based on resampling, for others usually </a:t>
            </a:r>
            <a:r>
              <a:rPr lang="en-US" sz="1800" dirty="0" err="1"/>
              <a:t>Benjamini</a:t>
            </a:r>
            <a:r>
              <a:rPr lang="en-US" sz="1800" dirty="0"/>
              <a:t>-Hochberg corrected p values.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66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1492196" y="12543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Dealin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 with the “t test issues”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08550" name="TextBox 7"/>
          <p:cNvSpPr txBox="1">
            <a:spLocks noChangeArrowheads="1"/>
          </p:cNvSpPr>
          <p:nvPr/>
        </p:nvSpPr>
        <p:spPr bwMode="auto">
          <a:xfrm>
            <a:off x="333375" y="933861"/>
            <a:ext cx="8353425" cy="590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i="1" dirty="0"/>
              <a:t>Variance estimation issue</a:t>
            </a:r>
            <a:r>
              <a:rPr lang="en-US" sz="1800" dirty="0"/>
              <a:t>: </a:t>
            </a:r>
            <a:r>
              <a:rPr lang="en-US" sz="1800" dirty="0" err="1"/>
              <a:t>edgeR</a:t>
            </a:r>
            <a:r>
              <a:rPr lang="en-US" sz="1800" dirty="0"/>
              <a:t>, DESeq2 and </a:t>
            </a:r>
            <a:r>
              <a:rPr lang="en-US" sz="1800" dirty="0" err="1"/>
              <a:t>limma</a:t>
            </a:r>
            <a:r>
              <a:rPr lang="en-US" sz="1800" dirty="0"/>
              <a:t> (in slightly different ways) </a:t>
            </a:r>
            <a:r>
              <a:rPr lang="ja-JP" altLang="en-US" sz="1800" dirty="0"/>
              <a:t>“</a:t>
            </a:r>
            <a:r>
              <a:rPr lang="en-US" sz="1800" dirty="0"/>
              <a:t>borrow</a:t>
            </a:r>
            <a:r>
              <a:rPr lang="ja-JP" altLang="en-US" sz="1800" dirty="0"/>
              <a:t>”</a:t>
            </a:r>
            <a:r>
              <a:rPr lang="en-US" sz="1800" dirty="0"/>
              <a:t> information across genes to get a better variance estimate. One says that the estimates </a:t>
            </a:r>
            <a:r>
              <a:rPr lang="ja-JP" altLang="en-US" sz="1800" dirty="0"/>
              <a:t>“</a:t>
            </a:r>
            <a:r>
              <a:rPr lang="en-US" sz="1800" dirty="0"/>
              <a:t>shrink</a:t>
            </a:r>
            <a:r>
              <a:rPr lang="ja-JP" altLang="en-US" sz="1800" dirty="0"/>
              <a:t>”</a:t>
            </a:r>
            <a:r>
              <a:rPr lang="en-US" sz="1800" dirty="0"/>
              <a:t> from gene-specific estimates towards a common mean value. </a:t>
            </a:r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i="1" dirty="0"/>
              <a:t>Multiple testing issue</a:t>
            </a:r>
            <a:r>
              <a:rPr lang="en-US" sz="1800" dirty="0"/>
              <a:t>: All of these packages report q values or some other type of false discovery rate corrected p values. For </a:t>
            </a:r>
            <a:r>
              <a:rPr lang="en-US" sz="1800" dirty="0" err="1"/>
              <a:t>SAMseq</a:t>
            </a:r>
            <a:r>
              <a:rPr lang="en-US" sz="1800" dirty="0"/>
              <a:t> based on resampling, for others usually </a:t>
            </a:r>
            <a:r>
              <a:rPr lang="en-US" sz="1800" dirty="0" err="1"/>
              <a:t>Benjamini</a:t>
            </a:r>
            <a:r>
              <a:rPr lang="en-US" sz="1800" dirty="0"/>
              <a:t>-Hochberg corrected p values.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i="1" dirty="0" smtClean="0"/>
          </a:p>
          <a:p>
            <a:pPr eaLnBrk="1" hangingPunct="1"/>
            <a:r>
              <a:rPr lang="en-US" sz="1800" i="1" dirty="0" smtClean="0">
                <a:solidFill>
                  <a:srgbClr val="FF0000"/>
                </a:solidFill>
              </a:rPr>
              <a:t>Distributional </a:t>
            </a:r>
            <a:r>
              <a:rPr lang="en-US" sz="1800" i="1" dirty="0">
                <a:solidFill>
                  <a:srgbClr val="FF0000"/>
                </a:solidFill>
              </a:rPr>
              <a:t>issue</a:t>
            </a:r>
            <a:r>
              <a:rPr lang="en-US" sz="1800" dirty="0"/>
              <a:t>: Solved by variance stabilizing transform in </a:t>
            </a:r>
            <a:r>
              <a:rPr lang="en-US" sz="1800" dirty="0" err="1" smtClean="0"/>
              <a:t>limma</a:t>
            </a:r>
            <a:r>
              <a:rPr lang="en-US" sz="1800" dirty="0" smtClean="0"/>
              <a:t> – </a:t>
            </a:r>
            <a:r>
              <a:rPr lang="en-US" sz="1800" dirty="0" err="1" smtClean="0"/>
              <a:t>voom</a:t>
            </a:r>
            <a:r>
              <a:rPr lang="en-US" sz="1800" dirty="0" smtClean="0"/>
              <a:t>() function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edgeR</a:t>
            </a:r>
            <a:r>
              <a:rPr lang="en-US" sz="1800" dirty="0"/>
              <a:t> and </a:t>
            </a:r>
            <a:r>
              <a:rPr lang="en-US" sz="1800" dirty="0" err="1"/>
              <a:t>DESeq</a:t>
            </a:r>
            <a:r>
              <a:rPr lang="en-US" sz="1800" dirty="0"/>
              <a:t> model the count data using a </a:t>
            </a:r>
            <a:r>
              <a:rPr lang="en-US" sz="1800" i="1" dirty="0"/>
              <a:t>negative binomial distribution </a:t>
            </a:r>
            <a:r>
              <a:rPr lang="en-US" sz="1800" dirty="0"/>
              <a:t>and use their own modified statistical tests based on that</a:t>
            </a:r>
            <a:r>
              <a:rPr lang="en-US" sz="1800" dirty="0" smtClean="0"/>
              <a:t>.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1167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Differential expression </a:t>
            </a:r>
            <a:r>
              <a:rPr lang="sv-SE" dirty="0" err="1" smtClean="0"/>
              <a:t>analysis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54312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identification of genes (or other types of genomic features, such </a:t>
            </a:r>
            <a:r>
              <a:rPr lang="en-US" dirty="0" smtClean="0"/>
              <a:t>as </a:t>
            </a:r>
            <a:r>
              <a:rPr lang="en-US" dirty="0"/>
              <a:t>transcripts or exons) that are expressed in significantly different quantities in distinct groups of samples, be it biological conditions (drug-treated vs. controls), diseased vs. healthy individuals, different tissues, different stages of development, or something </a:t>
            </a:r>
            <a:r>
              <a:rPr lang="en-US" dirty="0" smtClean="0"/>
              <a:t>else.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668" y="3564573"/>
            <a:ext cx="335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</a:t>
            </a:r>
            <a:r>
              <a:rPr lang="en-US" b="1" dirty="0" smtClean="0"/>
              <a:t> </a:t>
            </a:r>
            <a:r>
              <a:rPr lang="en-US" b="1" dirty="0" err="1"/>
              <a:t>u</a:t>
            </a:r>
            <a:r>
              <a:rPr lang="en-US" b="1" dirty="0" err="1" smtClean="0"/>
              <a:t>nivariate</a:t>
            </a:r>
            <a:r>
              <a:rPr lang="en-US" dirty="0" smtClean="0"/>
              <a:t> analysis (one gene at a time) – even though we know that genes are not independent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637" b="40836"/>
          <a:stretch/>
        </p:blipFill>
        <p:spPr>
          <a:xfrm>
            <a:off x="4314095" y="2851190"/>
            <a:ext cx="4304856" cy="29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7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1668594" y="128307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Parametric vs. non-parametric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07525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07526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It would be nice to not have to assume anything about the expression value distributions but only use rank-order statistics. -&gt; methods like SAM (Significance Analysis of Microarrays) or SAM-</a:t>
            </a:r>
            <a:r>
              <a:rPr lang="en-US" sz="1800" dirty="0" err="1"/>
              <a:t>seq</a:t>
            </a:r>
            <a:r>
              <a:rPr lang="en-US" sz="1800" dirty="0"/>
              <a:t> (equivalent for RNA-</a:t>
            </a:r>
            <a:r>
              <a:rPr lang="en-US" sz="1800" dirty="0" err="1"/>
              <a:t>seq</a:t>
            </a:r>
            <a:r>
              <a:rPr lang="en-US" sz="1800" dirty="0"/>
              <a:t> data)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However, it is (typically) harder to show statistical significance with non-parametric methods with few replicates.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According to </a:t>
            </a:r>
            <a:r>
              <a:rPr lang="en-US" sz="1800" dirty="0"/>
              <a:t>Simon Anders (creator of </a:t>
            </a:r>
            <a:r>
              <a:rPr lang="en-US" sz="1800" dirty="0" err="1"/>
              <a:t>DESeq</a:t>
            </a:r>
            <a:r>
              <a:rPr lang="en-US" sz="1800" dirty="0" smtClean="0"/>
              <a:t>) non</a:t>
            </a:r>
            <a:r>
              <a:rPr lang="en-US" sz="1800" dirty="0"/>
              <a:t>-parametric methods are definitely better with 12 replicates and maybe already at five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i="1" dirty="0"/>
              <a:t>http://</a:t>
            </a:r>
            <a:r>
              <a:rPr lang="en-US" sz="1800" i="1" dirty="0" err="1"/>
              <a:t>seqanswers.com</a:t>
            </a:r>
            <a:r>
              <a:rPr lang="en-US" sz="1800" i="1" dirty="0"/>
              <a:t>/forums/</a:t>
            </a:r>
            <a:r>
              <a:rPr lang="en-US" sz="1800" i="1" dirty="0" err="1"/>
              <a:t>showpost.php?p</a:t>
            </a:r>
            <a:r>
              <a:rPr lang="en-US" sz="1800" i="1" dirty="0"/>
              <a:t>=</a:t>
            </a:r>
            <a:r>
              <a:rPr lang="en-US" sz="1800" i="1" dirty="0" smtClean="0"/>
              <a:t>74264&amp;postcount=3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is-IS" sz="1800" dirty="0" smtClean="0"/>
              <a:t>… but ...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26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>
          <a:xfrm>
            <a:off x="1668594" y="128307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But: Revisiting the 48-replicate benchmark paper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07525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07526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</p:txBody>
      </p:sp>
      <p:pic>
        <p:nvPicPr>
          <p:cNvPr id="2" name="Picture 1" descr="Skärmavbild 2016-04-11 kl. 14.5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047" y="2889804"/>
            <a:ext cx="3540753" cy="716581"/>
          </a:xfrm>
          <a:prstGeom prst="rect">
            <a:avLst/>
          </a:prstGeom>
        </p:spPr>
      </p:pic>
      <p:pic>
        <p:nvPicPr>
          <p:cNvPr id="4" name="Picture 3" descr="Skärmavbild 2016-04-11 kl. 14.5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4" y="1449388"/>
            <a:ext cx="4197007" cy="4592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9003" y="3969260"/>
            <a:ext cx="344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Parametric methods apparently working better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8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2002686" y="27146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CuffDiff2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3669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3670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pic>
        <p:nvPicPr>
          <p:cNvPr id="113671" name="Picture 7" descr="CuffDiff2.nbt.2450-F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30053"/>
            <a:ext cx="3016250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2" name="TextBox 8"/>
          <p:cNvSpPr txBox="1">
            <a:spLocks noChangeArrowheads="1"/>
          </p:cNvSpPr>
          <p:nvPr/>
        </p:nvSpPr>
        <p:spPr bwMode="auto">
          <a:xfrm>
            <a:off x="4025161" y="1771560"/>
            <a:ext cx="42624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Integrates isoform quantification + differential expression </a:t>
            </a:r>
            <a:r>
              <a:rPr lang="en-US" sz="1800" dirty="0" smtClean="0"/>
              <a:t>analysis.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Also: </a:t>
            </a:r>
            <a:r>
              <a:rPr lang="en-US" sz="1800" b="1" dirty="0" err="1" smtClean="0"/>
              <a:t>BitSeq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4060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1085419" y="109537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Sleuth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3669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3670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3672" name="TextBox 8"/>
          <p:cNvSpPr txBox="1">
            <a:spLocks noChangeArrowheads="1"/>
          </p:cNvSpPr>
          <p:nvPr/>
        </p:nvSpPr>
        <p:spPr bwMode="auto">
          <a:xfrm>
            <a:off x="514852" y="1151235"/>
            <a:ext cx="758178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Developed by the same team as </a:t>
            </a:r>
            <a:r>
              <a:rPr lang="en-US" sz="1800" dirty="0" err="1" smtClean="0"/>
              <a:t>CuffDiff</a:t>
            </a:r>
            <a:r>
              <a:rPr lang="en-US" sz="1800" dirty="0" smtClean="0"/>
              <a:t>, and superior to it according to them. Based on </a:t>
            </a:r>
            <a:r>
              <a:rPr lang="en-US" sz="1800" dirty="0" err="1" smtClean="0"/>
              <a:t>Kallisto</a:t>
            </a:r>
            <a:r>
              <a:rPr lang="en-US" sz="1800" dirty="0" smtClean="0"/>
              <a:t>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Transcript-oriented (like </a:t>
            </a:r>
            <a:r>
              <a:rPr lang="en-US" sz="1800" dirty="0" err="1" smtClean="0"/>
              <a:t>CuffDiff</a:t>
            </a:r>
            <a:r>
              <a:rPr lang="en-US" sz="1800" dirty="0" smtClean="0"/>
              <a:t>)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Includes uncertainty coming from “quantification noise” (like </a:t>
            </a:r>
            <a:r>
              <a:rPr lang="en-US" sz="1800" dirty="0" err="1" smtClean="0"/>
              <a:t>CuffDiff</a:t>
            </a:r>
            <a:r>
              <a:rPr lang="en-US" sz="1800" dirty="0" smtClean="0"/>
              <a:t>)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Supports </a:t>
            </a:r>
            <a:r>
              <a:rPr lang="en-US" sz="1800" dirty="0" err="1" smtClean="0"/>
              <a:t>modelling</a:t>
            </a:r>
            <a:r>
              <a:rPr lang="en-US" sz="1800" dirty="0" smtClean="0"/>
              <a:t> multiple experimental factors (unlike </a:t>
            </a:r>
            <a:r>
              <a:rPr lang="en-US" sz="1800" dirty="0" err="1" smtClean="0"/>
              <a:t>CuffDiff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7962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7"/>
            <a:ext cx="8309752" cy="588963"/>
          </a:xfrm>
        </p:spPr>
        <p:txBody>
          <a:bodyPr/>
          <a:lstStyle/>
          <a:p>
            <a:r>
              <a:rPr lang="en-US" dirty="0" smtClean="0"/>
              <a:t>Reason to use transcript-level analysis </a:t>
            </a:r>
            <a:br>
              <a:rPr lang="en-US" dirty="0" smtClean="0"/>
            </a:br>
            <a:r>
              <a:rPr lang="en-US" dirty="0" smtClean="0"/>
              <a:t>counting can hide DE</a:t>
            </a:r>
            <a:endParaRPr lang="en-US" dirty="0"/>
          </a:p>
        </p:txBody>
      </p:sp>
      <p:pic>
        <p:nvPicPr>
          <p:cNvPr id="4" name="Picture 3" descr="Screen Shot 2015-04-08 at 09.2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9144000" cy="5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6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386358" y="160715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Complex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4693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4694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4695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simplest case is when you just want to compare two groups against each other.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But what if you have several factors that you want to control for?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257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386358" y="160715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Complex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4693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4694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4695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simplest case is when you just want to compare two groups against each other.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But what if you have several factors that you want to control for?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E.g. you have taken tumor samples at two different time points from six patients, cultured the samples and treated them with two different anticancer drugs and a mock control treatment. -&gt; 2x6x3 = 36 samples. 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3840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386358" y="160715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Complex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4693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4694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4695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452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simplest case is when you just want to compare two groups against each other.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But what if you have several factors that you want to control for?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E.g. you have taken tumor samples at two different time points from six patients, cultured the samples and treated them with two different anticancer drugs and a mock control treatment. -&gt; 2x6x3 = 36 samples. 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Now you want to assess the differential expression in response to one of the anticancer drugs, drug X. You could just compare all </a:t>
            </a:r>
            <a:r>
              <a:rPr lang="ja-JP" altLang="en-US" sz="1800" dirty="0"/>
              <a:t>“</a:t>
            </a:r>
            <a:r>
              <a:rPr lang="en-US" sz="1800" dirty="0"/>
              <a:t>drug X</a:t>
            </a:r>
            <a:r>
              <a:rPr lang="ja-JP" altLang="en-US" sz="1800" dirty="0"/>
              <a:t>”</a:t>
            </a:r>
            <a:r>
              <a:rPr lang="en-US" sz="1800" dirty="0"/>
              <a:t> samples to all control samples but the inter-subject variability might be larger than the specific drug effect.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378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386358" y="160715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Complex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4693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4694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4695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simplest case is when you just want to compare two groups against each other.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But what if you have several factors that you want to control for?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E.g. you have taken tumor samples at two different time points from six patients, cultured the samples and treated them with two different anticancer drugs and a mock control treatment. -&gt; 2x6x3 = 36 samples. 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Now you want to assess the differential expression in response to one of the anticancer drugs, drug X. You could just compare all </a:t>
            </a:r>
            <a:r>
              <a:rPr lang="ja-JP" altLang="en-US" sz="1800" dirty="0"/>
              <a:t>“</a:t>
            </a:r>
            <a:r>
              <a:rPr lang="en-US" sz="1800" dirty="0"/>
              <a:t>drug X</a:t>
            </a:r>
            <a:r>
              <a:rPr lang="ja-JP" altLang="en-US" sz="1800" dirty="0"/>
              <a:t>”</a:t>
            </a:r>
            <a:r>
              <a:rPr lang="en-US" sz="1800" dirty="0"/>
              <a:t> samples to all control samples but the inter-subject variability might be larger than the specific drug effect.</a:t>
            </a:r>
          </a:p>
          <a:p>
            <a:pPr eaLnBrk="1" hangingPunct="1"/>
            <a:endParaRPr lang="en-US" sz="1800" dirty="0"/>
          </a:p>
          <a:p>
            <a:pPr eaLnBrk="1" hangingPunct="1">
              <a:buFont typeface="Wingdings" charset="0"/>
              <a:buChar char="à"/>
            </a:pPr>
            <a:r>
              <a:rPr lang="en-US" sz="1800" dirty="0" err="1" smtClean="0">
                <a:sym typeface="Wingdings" charset="0"/>
              </a:rPr>
              <a:t>limma</a:t>
            </a:r>
            <a:r>
              <a:rPr lang="en-US" sz="1800" dirty="0" smtClean="0">
                <a:sym typeface="Wingdings" charset="0"/>
              </a:rPr>
              <a:t> </a:t>
            </a:r>
            <a:r>
              <a:rPr lang="en-US" sz="1800" dirty="0">
                <a:sym typeface="Wingdings" charset="0"/>
              </a:rPr>
              <a:t>/ </a:t>
            </a:r>
            <a:r>
              <a:rPr lang="en-US" sz="1800" dirty="0" err="1">
                <a:sym typeface="Wingdings" charset="0"/>
              </a:rPr>
              <a:t>DESeq</a:t>
            </a:r>
            <a:r>
              <a:rPr lang="en-US" sz="1800" dirty="0">
                <a:sym typeface="Wingdings" charset="0"/>
              </a:rPr>
              <a:t> / </a:t>
            </a:r>
            <a:r>
              <a:rPr lang="en-US" sz="1800" dirty="0" err="1">
                <a:sym typeface="Wingdings" charset="0"/>
              </a:rPr>
              <a:t>edgeR</a:t>
            </a:r>
            <a:r>
              <a:rPr lang="en-US" sz="1800" dirty="0">
                <a:sym typeface="Wingdings" charset="0"/>
              </a:rPr>
              <a:t> </a:t>
            </a:r>
            <a:r>
              <a:rPr lang="en-US" sz="1800" dirty="0" smtClean="0">
                <a:sym typeface="Wingdings" charset="0"/>
              </a:rPr>
              <a:t>/ Sleuth which </a:t>
            </a:r>
            <a:r>
              <a:rPr lang="en-US" sz="1800" dirty="0">
                <a:sym typeface="Wingdings" charset="0"/>
              </a:rPr>
              <a:t>can work with factorial designs</a:t>
            </a:r>
          </a:p>
          <a:p>
            <a:pPr eaLnBrk="1" hangingPunct="1"/>
            <a:endParaRPr lang="en-US" sz="1800" dirty="0">
              <a:sym typeface="Wingdings" charset="0"/>
            </a:endParaRPr>
          </a:p>
          <a:p>
            <a:pPr eaLnBrk="1" hangingPunct="1"/>
            <a:r>
              <a:rPr lang="en-US" sz="1800" dirty="0" smtClean="0">
                <a:sym typeface="Wingdings" charset="0"/>
              </a:rPr>
              <a:t>(but not e g CuffDiff2, </a:t>
            </a:r>
            <a:r>
              <a:rPr lang="en-US" sz="1800" dirty="0" err="1" smtClean="0">
                <a:sym typeface="Wingdings" charset="0"/>
              </a:rPr>
              <a:t>SAMSeq</a:t>
            </a:r>
            <a:r>
              <a:rPr lang="en-US" sz="1800" dirty="0" smtClean="0">
                <a:sym typeface="Wingdings" charset="0"/>
              </a:rPr>
              <a:t>)</a:t>
            </a:r>
            <a:r>
              <a:rPr lang="en-US" sz="1800" dirty="0" smtClean="0"/>
              <a:t> 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823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1505742" y="27146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Limma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 and factorial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082675"/>
            <a:ext cx="8353425" cy="530225"/>
          </a:xfrm>
        </p:spPr>
        <p:txBody>
          <a:bodyPr>
            <a:normAutofit/>
          </a:bodyPr>
          <a:lstStyle/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35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2200">
              <a:latin typeface="Calibri" charset="0"/>
              <a:ea typeface="ＭＳ Ｐゴシック" charset="0"/>
            </a:endParaRPr>
          </a:p>
        </p:txBody>
      </p:sp>
      <p:sp>
        <p:nvSpPr>
          <p:cNvPr id="115717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115718" name="TextBox 7"/>
          <p:cNvSpPr txBox="1">
            <a:spLocks noChangeArrowheads="1"/>
          </p:cNvSpPr>
          <p:nvPr/>
        </p:nvSpPr>
        <p:spPr bwMode="auto">
          <a:xfrm>
            <a:off x="333375" y="1449388"/>
            <a:ext cx="835342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5719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5720" name="TextBox 8"/>
          <p:cNvSpPr txBox="1">
            <a:spLocks noChangeArrowheads="1"/>
          </p:cNvSpPr>
          <p:nvPr/>
        </p:nvSpPr>
        <p:spPr bwMode="auto">
          <a:xfrm>
            <a:off x="0" y="966569"/>
            <a:ext cx="89185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limma</a:t>
            </a:r>
            <a:r>
              <a:rPr lang="en-US" sz="1800" dirty="0"/>
              <a:t> stands for </a:t>
            </a:r>
            <a:r>
              <a:rPr lang="ja-JP" altLang="en-US" sz="1800" dirty="0"/>
              <a:t>“</a:t>
            </a:r>
            <a:r>
              <a:rPr lang="en-US" sz="1800" dirty="0"/>
              <a:t>linear models for microarray analysis</a:t>
            </a:r>
            <a:r>
              <a:rPr lang="ja-JP" altLang="en-US" sz="1800" dirty="0" smtClean="0"/>
              <a:t>”</a:t>
            </a:r>
            <a:r>
              <a:rPr lang="en-US" altLang="ja-JP" sz="1800" dirty="0" smtClean="0"/>
              <a:t> – but it can be used for RNA-</a:t>
            </a:r>
            <a:r>
              <a:rPr lang="en-US" altLang="ja-JP" sz="1800" dirty="0" err="1" smtClean="0"/>
              <a:t>seq</a:t>
            </a:r>
            <a:r>
              <a:rPr lang="en-US" altLang="ja-JP" sz="1800" dirty="0" smtClean="0"/>
              <a:t> after applying </a:t>
            </a:r>
            <a:r>
              <a:rPr lang="en-US" altLang="ja-JP" sz="1800" dirty="0" err="1" smtClean="0"/>
              <a:t>voom</a:t>
            </a:r>
            <a:r>
              <a:rPr lang="en-US" altLang="ja-JP" sz="1800" dirty="0" smtClean="0"/>
              <a:t>() to a count matrix</a:t>
            </a:r>
            <a:endParaRPr lang="en-US" sz="1800" dirty="0"/>
          </a:p>
          <a:p>
            <a:pPr eaLnBrk="1" hangingPunct="1"/>
            <a:r>
              <a:rPr lang="en-US" sz="1800" dirty="0" smtClean="0"/>
              <a:t>Essentially</a:t>
            </a:r>
            <a:r>
              <a:rPr lang="en-US" sz="1800" dirty="0"/>
              <a:t>, the expression of each gene is modeled with a linear relation</a:t>
            </a:r>
          </a:p>
        </p:txBody>
      </p:sp>
      <p:pic>
        <p:nvPicPr>
          <p:cNvPr id="115721" name="Picture 9" descr="Screen shot 2012-11-21 at 15.5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948341"/>
            <a:ext cx="3697288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22" name="TextBox 10"/>
          <p:cNvSpPr txBox="1">
            <a:spLocks noChangeArrowheads="1"/>
          </p:cNvSpPr>
          <p:nvPr/>
        </p:nvSpPr>
        <p:spPr bwMode="auto">
          <a:xfrm>
            <a:off x="0" y="4878866"/>
            <a:ext cx="89185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900" dirty="0"/>
              <a:t> http://</a:t>
            </a:r>
            <a:r>
              <a:rPr lang="en-US" sz="900" dirty="0" err="1"/>
              <a:t>www.math.ku.dk</a:t>
            </a:r>
            <a:r>
              <a:rPr lang="en-US" sz="900" dirty="0"/>
              <a:t>/~</a:t>
            </a:r>
            <a:r>
              <a:rPr lang="en-US" sz="900" dirty="0" err="1"/>
              <a:t>richard</a:t>
            </a:r>
            <a:r>
              <a:rPr lang="en-US" sz="900" dirty="0"/>
              <a:t>/courses/bioconductor2009/handout/19_08_Wednesday/KU-August2009-LIMMA/PPT-PDF/Robinson-limma-linear-models-ku-2009.6up.pdf</a:t>
            </a:r>
          </a:p>
        </p:txBody>
      </p:sp>
      <p:sp>
        <p:nvSpPr>
          <p:cNvPr id="115723" name="TextBox 11"/>
          <p:cNvSpPr txBox="1">
            <a:spLocks noChangeArrowheads="1"/>
          </p:cNvSpPr>
          <p:nvPr/>
        </p:nvSpPr>
        <p:spPr bwMode="auto">
          <a:xfrm>
            <a:off x="141288" y="5120281"/>
            <a:ext cx="81010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design matrix describes all the conditions, e g treatment, patient, time </a:t>
            </a:r>
            <a:r>
              <a:rPr lang="en-US" sz="1800" dirty="0" err="1"/>
              <a:t>etc</a:t>
            </a:r>
            <a:endParaRPr lang="en-US" sz="1800" dirty="0"/>
          </a:p>
          <a:p>
            <a:pPr eaLnBrk="1" hangingPunct="1"/>
            <a:r>
              <a:rPr lang="en-US" sz="1800" dirty="0"/>
              <a:t>y = a + b*treatment + c*time + d*patient + </a:t>
            </a:r>
            <a:r>
              <a:rPr lang="en-US" sz="1800" dirty="0" smtClean="0"/>
              <a:t>e*batch + f  </a:t>
            </a:r>
            <a:endParaRPr lang="en-US" sz="1800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706437" y="5766394"/>
            <a:ext cx="314325" cy="242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725" name="TextBox 14"/>
          <p:cNvSpPr txBox="1">
            <a:spLocks noChangeArrowheads="1"/>
          </p:cNvSpPr>
          <p:nvPr/>
        </p:nvSpPr>
        <p:spPr bwMode="auto">
          <a:xfrm>
            <a:off x="1020762" y="5942013"/>
            <a:ext cx="1571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Baseline/average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5687349" y="5642568"/>
            <a:ext cx="314325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727" name="TextBox 16"/>
          <p:cNvSpPr txBox="1">
            <a:spLocks noChangeArrowheads="1"/>
          </p:cNvSpPr>
          <p:nvPr/>
        </p:nvSpPr>
        <p:spPr bwMode="auto">
          <a:xfrm>
            <a:off x="6056189" y="5871168"/>
            <a:ext cx="1287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Error term/noise</a:t>
            </a:r>
          </a:p>
        </p:txBody>
      </p:sp>
    </p:spTree>
    <p:extLst>
      <p:ext uri="{BB962C8B-B14F-4D97-AF65-F5344CB8AC3E}">
        <p14:creationId xmlns:p14="http://schemas.microsoft.com/office/powerpoint/2010/main" val="70325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statistical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Properties of RNA-</a:t>
            </a:r>
            <a:r>
              <a:rPr lang="en-US" dirty="0" err="1" smtClean="0"/>
              <a:t>seq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Replicates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9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software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need</a:t>
            </a:r>
          </a:p>
          <a:p>
            <a:r>
              <a:rPr lang="en-US" dirty="0" smtClean="0"/>
              <a:t>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0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4-06-03 at 13.51.1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/>
          <a:stretch/>
        </p:blipFill>
        <p:spPr>
          <a:xfrm>
            <a:off x="169707" y="1574800"/>
            <a:ext cx="8869862" cy="3708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2275" y="217193"/>
            <a:ext cx="650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Decision tree for software selection (2015)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505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Screen Shot 2014-06-03 at 13.51.1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/>
          <a:stretch/>
        </p:blipFill>
        <p:spPr>
          <a:xfrm>
            <a:off x="169707" y="1574800"/>
            <a:ext cx="8869862" cy="3708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32275" y="217193"/>
            <a:ext cx="6509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Decision tree for software selection (2016)</a:t>
            </a:r>
            <a:endParaRPr lang="en-US" sz="2800" b="1" dirty="0"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627077" y="2222786"/>
            <a:ext cx="100518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88095" y="1728833"/>
            <a:ext cx="8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Sleuth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537652" y="3184724"/>
            <a:ext cx="933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, Sleuth</a:t>
            </a:r>
            <a:endParaRPr lang="en-US" i="1" dirty="0"/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761485" y="4180954"/>
            <a:ext cx="1216781" cy="176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90802" y="4375007"/>
            <a:ext cx="987464" cy="42338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567448" y="4269161"/>
            <a:ext cx="238136" cy="22933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08691" y="467631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9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1456917" y="0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Other DE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software </a:t>
            </a:r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comparisons (1)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0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6741" name="TextBox 18"/>
          <p:cNvSpPr txBox="1">
            <a:spLocks noChangeArrowheads="1"/>
          </p:cNvSpPr>
          <p:nvPr/>
        </p:nvSpPr>
        <p:spPr bwMode="auto">
          <a:xfrm>
            <a:off x="503238" y="1330325"/>
            <a:ext cx="821213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pic>
        <p:nvPicPr>
          <p:cNvPr id="116742" name="Picture 5" descr="Screen shot 2013-02-08 at 21.51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181"/>
            <a:ext cx="8429625" cy="44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6" descr="Screen shot 2013-02-13 at 12.4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4757717"/>
            <a:ext cx="3351380" cy="147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8273" y="5309988"/>
            <a:ext cx="402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DESeq</a:t>
            </a:r>
            <a:r>
              <a:rPr lang="en-US" dirty="0" smtClean="0"/>
              <a:t>, </a:t>
            </a:r>
            <a:r>
              <a:rPr lang="en-US" dirty="0" err="1" smtClean="0"/>
              <a:t>edgeR</a:t>
            </a:r>
            <a:r>
              <a:rPr lang="en-US" dirty="0" smtClean="0"/>
              <a:t>, </a:t>
            </a:r>
            <a:r>
              <a:rPr lang="en-US" dirty="0" err="1" smtClean="0"/>
              <a:t>PoissonSeq</a:t>
            </a:r>
            <a:r>
              <a:rPr lang="en-US" dirty="0" smtClean="0"/>
              <a:t> come out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1456917" y="0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Other DE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software </a:t>
            </a:r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comparisons (2)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0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6741" name="TextBox 18"/>
          <p:cNvSpPr txBox="1">
            <a:spLocks noChangeArrowheads="1"/>
          </p:cNvSpPr>
          <p:nvPr/>
        </p:nvSpPr>
        <p:spPr bwMode="auto">
          <a:xfrm>
            <a:off x="503238" y="1330325"/>
            <a:ext cx="821213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9" y="1428750"/>
            <a:ext cx="5748972" cy="4397066"/>
          </a:xfrm>
          <a:prstGeom prst="rect">
            <a:avLst/>
          </a:prstGeom>
        </p:spPr>
      </p:pic>
      <p:pic>
        <p:nvPicPr>
          <p:cNvPr id="3" name="Picture 2" descr="Screen Shot 2014-06-09 at 10.46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09" y="2808288"/>
            <a:ext cx="3170292" cy="1166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38505" y="4974806"/>
            <a:ext cx="230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Limma</a:t>
            </a:r>
            <a:r>
              <a:rPr lang="en-US" dirty="0" smtClean="0"/>
              <a:t>, </a:t>
            </a:r>
            <a:r>
              <a:rPr lang="en-US" dirty="0" err="1" smtClean="0"/>
              <a:t>DESeq</a:t>
            </a:r>
            <a:r>
              <a:rPr lang="en-US" dirty="0" smtClean="0"/>
              <a:t>, </a:t>
            </a:r>
            <a:r>
              <a:rPr lang="en-US" dirty="0" err="1" smtClean="0"/>
              <a:t>baySeq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2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1456917" y="0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Other DE 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software </a:t>
            </a:r>
            <a:r>
              <a:rPr lang="en-US" sz="2800" b="1" dirty="0" smtClean="0">
                <a:latin typeface="Calibri" charset="0"/>
                <a:ea typeface="ＭＳ Ｐゴシック" charset="0"/>
                <a:cs typeface="ＭＳ Ｐゴシック" charset="0"/>
              </a:rPr>
              <a:t>comparisons (3-4)</a:t>
            </a:r>
            <a:endParaRPr lang="en-US" sz="2800" b="1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40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6741" name="TextBox 18"/>
          <p:cNvSpPr txBox="1">
            <a:spLocks noChangeArrowheads="1"/>
          </p:cNvSpPr>
          <p:nvPr/>
        </p:nvSpPr>
        <p:spPr bwMode="auto">
          <a:xfrm>
            <a:off x="4533413" y="973138"/>
            <a:ext cx="4286457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>
              <a:solidFill>
                <a:srgbClr val="FF0000"/>
              </a:solidFill>
            </a:endParaRPr>
          </a:p>
          <a:p>
            <a:pPr eaLnBrk="1" hangingPunct="1"/>
            <a:endParaRPr lang="en-US" sz="1800" dirty="0">
              <a:solidFill>
                <a:srgbClr val="FF0000"/>
              </a:solidFill>
            </a:endParaRP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Nice code examples in supplementary material: R code for all tested packages</a:t>
            </a:r>
            <a:endParaRPr lang="en-US" sz="1800" dirty="0"/>
          </a:p>
        </p:txBody>
      </p:sp>
      <p:pic>
        <p:nvPicPr>
          <p:cNvPr id="4" name="Picture 3" descr="Screen Shot 2014-06-09 at 10.5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4268817" cy="2062819"/>
          </a:xfrm>
          <a:prstGeom prst="rect">
            <a:avLst/>
          </a:prstGeom>
        </p:spPr>
      </p:pic>
      <p:pic>
        <p:nvPicPr>
          <p:cNvPr id="5" name="Picture 4" descr="Screen Shot 2014-06-09 at 10.42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7266"/>
            <a:ext cx="4319695" cy="1394083"/>
          </a:xfrm>
          <a:prstGeom prst="rect">
            <a:avLst/>
          </a:prstGeom>
        </p:spPr>
      </p:pic>
      <p:pic>
        <p:nvPicPr>
          <p:cNvPr id="6" name="Picture 5" descr="Screen Shot 2014-06-09 at 10.43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86" y="3447152"/>
            <a:ext cx="5192698" cy="1210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44780" y="5204141"/>
            <a:ext cx="147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edgeR</a:t>
            </a:r>
            <a:r>
              <a:rPr lang="en-US" dirty="0" smtClean="0"/>
              <a:t>, </a:t>
            </a:r>
            <a:r>
              <a:rPr lang="en-US" dirty="0" err="1" smtClean="0"/>
              <a:t>DESeq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0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>
          <a:xfrm>
            <a:off x="2603500" y="-142875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>
                <a:latin typeface="Calibri" charset="0"/>
                <a:ea typeface="ＭＳ Ｐゴシック" charset="0"/>
                <a:cs typeface="ＭＳ Ｐゴシック" charset="0"/>
              </a:rPr>
              <a:t>Take-away messages from DE tool comparison</a:t>
            </a:r>
          </a:p>
        </p:txBody>
      </p:sp>
      <p:pic>
        <p:nvPicPr>
          <p:cNvPr id="117763" name="Picture 3" descr="hous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t="1134"/>
          <a:stretch>
            <a:fillRect/>
          </a:stretch>
        </p:blipFill>
        <p:spPr bwMode="auto">
          <a:xfrm>
            <a:off x="0" y="0"/>
            <a:ext cx="2603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7765" name="TextBox 18"/>
          <p:cNvSpPr txBox="1">
            <a:spLocks noChangeArrowheads="1"/>
          </p:cNvSpPr>
          <p:nvPr/>
        </p:nvSpPr>
        <p:spPr bwMode="auto">
          <a:xfrm>
            <a:off x="503238" y="1330325"/>
            <a:ext cx="8212137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>
              <a:solidFill>
                <a:srgbClr val="FF0000"/>
              </a:solidFill>
            </a:endParaRPr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17766" name="TextBox 7"/>
          <p:cNvSpPr txBox="1">
            <a:spLocks noChangeArrowheads="1"/>
          </p:cNvSpPr>
          <p:nvPr/>
        </p:nvSpPr>
        <p:spPr bwMode="auto">
          <a:xfrm>
            <a:off x="503238" y="1117453"/>
            <a:ext cx="8110537" cy="535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>
              <a:buFontTx/>
              <a:buChar char="-"/>
            </a:pPr>
            <a:r>
              <a:rPr lang="en-US" sz="1800" dirty="0" err="1" smtClean="0"/>
              <a:t>edgeR</a:t>
            </a:r>
            <a:r>
              <a:rPr lang="en-US" sz="1800" dirty="0" smtClean="0"/>
              <a:t>, </a:t>
            </a:r>
            <a:r>
              <a:rPr lang="en-US" sz="1800" dirty="0" err="1" smtClean="0"/>
              <a:t>DESeq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err="1" smtClean="0"/>
              <a:t>limma</a:t>
            </a:r>
            <a:r>
              <a:rPr lang="en-US" sz="1800" dirty="0" smtClean="0"/>
              <a:t> (the latter of </a:t>
            </a:r>
            <a:r>
              <a:rPr lang="en-US" sz="1800" dirty="0"/>
              <a:t>which does not use the negative binomial </a:t>
            </a:r>
            <a:r>
              <a:rPr lang="en-US" sz="1800" dirty="0" smtClean="0"/>
              <a:t>distribution) tend to </a:t>
            </a:r>
            <a:r>
              <a:rPr lang="en-US" sz="1800" dirty="0"/>
              <a:t>to work well</a:t>
            </a:r>
          </a:p>
          <a:p>
            <a:pPr eaLnBrk="1" hangingPunct="1"/>
            <a:endParaRPr lang="en-US" sz="1800" dirty="0" smtClean="0"/>
          </a:p>
          <a:p>
            <a:pPr eaLnBrk="1" hangingPunct="1">
              <a:buFontTx/>
              <a:buChar char="-"/>
            </a:pPr>
            <a:r>
              <a:rPr lang="en-US" sz="1800" dirty="0" smtClean="0"/>
              <a:t>CuffDiff2</a:t>
            </a:r>
            <a:r>
              <a:rPr lang="en-US" sz="1800" dirty="0"/>
              <a:t>, which should theoretically be </a:t>
            </a:r>
            <a:r>
              <a:rPr lang="en-US" sz="1800" dirty="0" smtClean="0"/>
              <a:t>“better”, </a:t>
            </a:r>
            <a:r>
              <a:rPr lang="en-US" sz="1800" dirty="0"/>
              <a:t>seems to work worse, </a:t>
            </a:r>
            <a:r>
              <a:rPr lang="en-US" sz="1800" dirty="0" smtClean="0"/>
              <a:t>perhaps due </a:t>
            </a:r>
            <a:r>
              <a:rPr lang="en-US" sz="1800" dirty="0"/>
              <a:t>to the increased </a:t>
            </a:r>
            <a:r>
              <a:rPr lang="ja-JP" altLang="en-US" sz="1800" dirty="0"/>
              <a:t>“</a:t>
            </a:r>
            <a:r>
              <a:rPr lang="en-US" sz="1800" dirty="0"/>
              <a:t>statistical burden</a:t>
            </a:r>
            <a:r>
              <a:rPr lang="ja-JP" altLang="en-US" sz="1800" dirty="0"/>
              <a:t>”</a:t>
            </a:r>
            <a:r>
              <a:rPr lang="en-US" sz="1800" dirty="0"/>
              <a:t> from isoform expression </a:t>
            </a:r>
            <a:r>
              <a:rPr lang="en-US" sz="1800" dirty="0" smtClean="0"/>
              <a:t>estimation. Two studies also report poor performance with &gt;5 replicates</a:t>
            </a:r>
            <a:endParaRPr lang="en-US" sz="1800" dirty="0"/>
          </a:p>
          <a:p>
            <a:pPr eaLnBrk="1" hangingPunct="1">
              <a:buFontTx/>
              <a:buChar char="-"/>
            </a:pPr>
            <a:endParaRPr lang="en-US" sz="1800" dirty="0"/>
          </a:p>
          <a:p>
            <a:pPr eaLnBrk="1" hangingPunct="1">
              <a:buFontTx/>
              <a:buChar char="-"/>
            </a:pPr>
            <a:r>
              <a:rPr lang="en-US" sz="1800" dirty="0"/>
              <a:t>The </a:t>
            </a:r>
            <a:r>
              <a:rPr lang="en-US" sz="1800" dirty="0" err="1"/>
              <a:t>HTSeq</a:t>
            </a:r>
            <a:r>
              <a:rPr lang="en-US" sz="1800" dirty="0"/>
              <a:t> quantification which is theoretically </a:t>
            </a:r>
            <a:r>
              <a:rPr lang="ja-JP" altLang="en-US" sz="1800" dirty="0"/>
              <a:t>“</a:t>
            </a:r>
            <a:r>
              <a:rPr lang="en-US" sz="1800" dirty="0"/>
              <a:t>wrong</a:t>
            </a:r>
            <a:r>
              <a:rPr lang="ja-JP" altLang="en-US" sz="1800" dirty="0"/>
              <a:t>”</a:t>
            </a:r>
            <a:r>
              <a:rPr lang="en-US" sz="1800" dirty="0"/>
              <a:t> seems to give good results with downstream </a:t>
            </a:r>
            <a:r>
              <a:rPr lang="en-US" sz="1800" dirty="0" smtClean="0"/>
              <a:t>software</a:t>
            </a:r>
          </a:p>
          <a:p>
            <a:pPr eaLnBrk="1" hangingPunct="1">
              <a:buFontTx/>
              <a:buChar char="-"/>
            </a:pPr>
            <a:endParaRPr lang="en-US" sz="1800" dirty="0"/>
          </a:p>
          <a:p>
            <a:pPr eaLnBrk="1" hangingPunct="1">
              <a:buFontTx/>
              <a:buChar char="-"/>
            </a:pPr>
            <a:r>
              <a:rPr lang="en-US" sz="1800" dirty="0"/>
              <a:t>It is practically always better to sequence more biological replicates than to sequence the same samples deeper</a:t>
            </a:r>
          </a:p>
          <a:p>
            <a:pPr eaLnBrk="1" hangingPunct="1">
              <a:buFontTx/>
              <a:buChar char="-"/>
            </a:pPr>
            <a:endParaRPr lang="en-US" sz="1800" dirty="0"/>
          </a:p>
          <a:p>
            <a:pPr eaLnBrk="1" hangingPunct="1"/>
            <a:r>
              <a:rPr lang="en-US" sz="1800" dirty="0" smtClean="0"/>
              <a:t>Not considered in these comparisons:</a:t>
            </a:r>
            <a:endParaRPr lang="en-US" sz="1800" dirty="0"/>
          </a:p>
          <a:p>
            <a:pPr eaLnBrk="1" hangingPunct="1"/>
            <a:r>
              <a:rPr lang="en-US" sz="1800" dirty="0"/>
              <a:t>	- gains from ability to do complex designs</a:t>
            </a:r>
          </a:p>
          <a:p>
            <a:pPr eaLnBrk="1" hangingPunct="1"/>
            <a:r>
              <a:rPr lang="en-US" sz="1800" dirty="0"/>
              <a:t>	- </a:t>
            </a:r>
            <a:r>
              <a:rPr lang="en-US" sz="1800" dirty="0" smtClean="0"/>
              <a:t>isoform-level DE analysis (hard to establish ground truth)</a:t>
            </a:r>
          </a:p>
          <a:p>
            <a:pPr eaLnBrk="1" hangingPunct="1"/>
            <a:r>
              <a:rPr lang="en-US" sz="1800" dirty="0"/>
              <a:t>	</a:t>
            </a:r>
            <a:r>
              <a:rPr lang="en-US" sz="1800" dirty="0" smtClean="0"/>
              <a:t>- some packages like </a:t>
            </a:r>
            <a:r>
              <a:rPr lang="en-US" sz="1800" dirty="0" err="1" smtClean="0"/>
              <a:t>BitSeq</a:t>
            </a:r>
            <a:r>
              <a:rPr lang="en-US" sz="1800" dirty="0" smtClean="0"/>
              <a:t>, Sleuth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3586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 (if there is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</a:t>
            </a:r>
            <a:r>
              <a:rPr lang="en-US" dirty="0" smtClean="0"/>
              <a:t>normalization</a:t>
            </a:r>
          </a:p>
          <a:p>
            <a:r>
              <a:rPr lang="en-US" dirty="0"/>
              <a:t>Mixtures of cell </a:t>
            </a:r>
            <a:r>
              <a:rPr lang="en-US" dirty="0" smtClean="0"/>
              <a:t>types</a:t>
            </a:r>
            <a:endParaRPr lang="en-US" dirty="0" smtClean="0"/>
          </a:p>
          <a:p>
            <a:r>
              <a:rPr lang="en-US" dirty="0" smtClean="0"/>
              <a:t>Visualization </a:t>
            </a:r>
            <a:r>
              <a:rPr lang="en-US" dirty="0"/>
              <a:t>of DE analysis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Normalization and scaling</a:t>
            </a:r>
          </a:p>
          <a:p>
            <a:r>
              <a:rPr lang="en-US" dirty="0" smtClean="0"/>
              <a:t>Beyond </a:t>
            </a:r>
            <a:r>
              <a:rPr lang="en-US" dirty="0" err="1" smtClean="0"/>
              <a:t>univariate</a:t>
            </a:r>
            <a:r>
              <a:rPr lang="en-US" dirty="0" smtClean="0"/>
              <a:t> DE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4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1442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677863" y="1026076"/>
            <a:ext cx="72071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 dirty="0" smtClean="0">
                <a:ea typeface="ＭＳ Ｐゴシック" charset="0"/>
                <a:cs typeface="ＭＳ Ｐゴシック" charset="0"/>
              </a:rPr>
              <a:t>Often, putting the experimental batch as a </a:t>
            </a:r>
            <a:r>
              <a:rPr lang="en-US" sz="1800" b="1" dirty="0" smtClean="0">
                <a:ea typeface="ＭＳ Ｐゴシック" charset="0"/>
                <a:cs typeface="ＭＳ Ｐゴシック" charset="0"/>
              </a:rPr>
              <a:t>factor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 in the </a:t>
            </a:r>
            <a:r>
              <a:rPr lang="en-US" sz="1800" b="1" dirty="0" smtClean="0">
                <a:ea typeface="ＭＳ Ｐゴシック" charset="0"/>
                <a:cs typeface="ＭＳ Ｐゴシック" charset="0"/>
              </a:rPr>
              <a:t>design matrix 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is enough.</a:t>
            </a:r>
          </a:p>
          <a:p>
            <a:pPr eaLnBrk="1" hangingPunct="1"/>
            <a:endParaRPr lang="en-US" sz="18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 smtClean="0">
                <a:ea typeface="ＭＳ Ｐゴシック" charset="0"/>
                <a:cs typeface="ＭＳ Ｐゴシック" charset="0"/>
              </a:rPr>
              <a:t>If you wish to explicitly normalize away the batch effects (to get a new, batch-normalized expression matrix with continuous values), you can use a method such as </a:t>
            </a:r>
            <a:r>
              <a:rPr lang="en-US" sz="1800" dirty="0" err="1" smtClean="0">
                <a:ea typeface="ＭＳ Ｐゴシック" charset="0"/>
                <a:cs typeface="ＭＳ Ｐゴシック" charset="0"/>
              </a:rPr>
              <a:t>ComBat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.</a:t>
            </a:r>
          </a:p>
          <a:p>
            <a:pPr eaLnBrk="1" hangingPunct="1"/>
            <a:endParaRPr lang="en-US" sz="18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 smtClean="0">
                <a:ea typeface="ＭＳ Ｐゴシック" charset="0"/>
                <a:cs typeface="ＭＳ Ｐゴシック" charset="0"/>
              </a:rPr>
              <a:t>(Designed for microarrays, should use log scale values for RNA-</a:t>
            </a:r>
            <a:r>
              <a:rPr lang="en-US" sz="1800" dirty="0" err="1" smtClean="0">
                <a:ea typeface="ＭＳ Ｐゴシック" charset="0"/>
                <a:cs typeface="ＭＳ Ｐゴシック" charset="0"/>
              </a:rPr>
              <a:t>seq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)</a:t>
            </a:r>
            <a:endParaRPr lang="en-US" sz="1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1446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1447" name="TextBox 3"/>
          <p:cNvSpPr txBox="1">
            <a:spLocks noChangeArrowheads="1"/>
          </p:cNvSpPr>
          <p:nvPr/>
        </p:nvSpPr>
        <p:spPr bwMode="auto">
          <a:xfrm>
            <a:off x="107950" y="4010525"/>
            <a:ext cx="2303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50" name="TextBox 1"/>
          <p:cNvSpPr txBox="1">
            <a:spLocks noChangeArrowheads="1"/>
          </p:cNvSpPr>
          <p:nvPr/>
        </p:nvSpPr>
        <p:spPr bwMode="auto">
          <a:xfrm>
            <a:off x="2411413" y="115888"/>
            <a:ext cx="31868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 b="1" dirty="0" smtClean="0"/>
              <a:t>Batch normalization</a:t>
            </a:r>
            <a:endParaRPr lang="en-US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3" y="3466013"/>
            <a:ext cx="7721600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7863" y="5430748"/>
            <a:ext cx="7947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Johnson, WE, </a:t>
            </a:r>
            <a:r>
              <a:rPr lang="en-US" i="1" dirty="0" err="1"/>
              <a:t>Rabinovic</a:t>
            </a:r>
            <a:r>
              <a:rPr lang="en-US" i="1" dirty="0"/>
              <a:t>, A, and Li, C (2007). Adjusting batch effects in microarray expression data using Empirical Bayes methods. Biostatistics 8(1):118-127.</a:t>
            </a:r>
          </a:p>
        </p:txBody>
      </p:sp>
    </p:spTree>
    <p:extLst>
      <p:ext uri="{BB962C8B-B14F-4D97-AF65-F5344CB8AC3E}">
        <p14:creationId xmlns:p14="http://schemas.microsoft.com/office/powerpoint/2010/main" val="125946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1442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6350" y="1443831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6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1447" name="TextBox 3"/>
          <p:cNvSpPr txBox="1">
            <a:spLocks noChangeArrowheads="1"/>
          </p:cNvSpPr>
          <p:nvPr/>
        </p:nvSpPr>
        <p:spPr bwMode="auto">
          <a:xfrm>
            <a:off x="107950" y="4010525"/>
            <a:ext cx="2303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pic>
        <p:nvPicPr>
          <p:cNvPr id="4" name="Picture 3" descr="Skärmavbild 2017-03-13 kl. 09.3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075678"/>
            <a:ext cx="7092950" cy="2078127"/>
          </a:xfrm>
          <a:prstGeom prst="rect">
            <a:avLst/>
          </a:prstGeom>
        </p:spPr>
      </p:pic>
      <p:pic>
        <p:nvPicPr>
          <p:cNvPr id="5" name="Picture 4" descr="Skärmavbild 2017-03-13 kl. 09.32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5963"/>
            <a:ext cx="5358288" cy="1335000"/>
          </a:xfrm>
          <a:prstGeom prst="rect">
            <a:avLst/>
          </a:prstGeom>
        </p:spPr>
      </p:pic>
      <p:pic>
        <p:nvPicPr>
          <p:cNvPr id="6" name="Picture 5" descr="Skärmavbild 2017-03-13 kl. 09.33.5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16" y="3153805"/>
            <a:ext cx="3216867" cy="2877108"/>
          </a:xfrm>
          <a:prstGeom prst="rect">
            <a:avLst/>
          </a:prstGeom>
        </p:spPr>
      </p:pic>
      <p:pic>
        <p:nvPicPr>
          <p:cNvPr id="7" name="Picture 6" descr="Skärmavbild 2017-03-13 kl. 09.34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4010525"/>
            <a:ext cx="5150804" cy="1122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29893" y="227224"/>
            <a:ext cx="3236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Recent preprint</a:t>
            </a:r>
          </a:p>
          <a:p>
            <a:r>
              <a:rPr lang="en-US" dirty="0"/>
              <a:t>http://</a:t>
            </a:r>
            <a:r>
              <a:rPr lang="en-US" dirty="0" err="1"/>
              <a:t>biorxiv.org</a:t>
            </a:r>
            <a:r>
              <a:rPr lang="en-US" dirty="0"/>
              <a:t>/content/early/2017/02/27/110734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950" y="3545873"/>
            <a:ext cx="2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see also 2015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6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How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RNA-</a:t>
            </a:r>
            <a:r>
              <a:rPr lang="sv-SE" dirty="0" err="1" smtClean="0"/>
              <a:t>seq</a:t>
            </a:r>
            <a:r>
              <a:rPr lang="sv-SE" dirty="0" smtClean="0"/>
              <a:t> data </a:t>
            </a:r>
            <a:r>
              <a:rPr lang="sv-SE" dirty="0" err="1" smtClean="0"/>
              <a:t>generated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pic>
        <p:nvPicPr>
          <p:cNvPr id="10" name="Content Placeholder 4" descr="Screen shot 2012-10-21 at 18.01.5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8" r="-10638"/>
          <a:stretch>
            <a:fillRect/>
          </a:stretch>
        </p:blipFill>
        <p:spPr>
          <a:xfrm>
            <a:off x="401638" y="1155442"/>
            <a:ext cx="8229600" cy="4525963"/>
          </a:xfrm>
        </p:spPr>
      </p:pic>
      <p:sp>
        <p:nvSpPr>
          <p:cNvPr id="8" name="TextBox 7"/>
          <p:cNvSpPr txBox="1"/>
          <p:nvPr/>
        </p:nvSpPr>
        <p:spPr>
          <a:xfrm>
            <a:off x="3609779" y="5762149"/>
            <a:ext cx="184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006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1442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677863" y="1026076"/>
            <a:ext cx="7207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1446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1447" name="TextBox 3"/>
          <p:cNvSpPr txBox="1">
            <a:spLocks noChangeArrowheads="1"/>
          </p:cNvSpPr>
          <p:nvPr/>
        </p:nvSpPr>
        <p:spPr bwMode="auto">
          <a:xfrm>
            <a:off x="107950" y="4010525"/>
            <a:ext cx="2303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50" name="TextBox 1"/>
          <p:cNvSpPr txBox="1">
            <a:spLocks noChangeArrowheads="1"/>
          </p:cNvSpPr>
          <p:nvPr/>
        </p:nvSpPr>
        <p:spPr bwMode="auto">
          <a:xfrm>
            <a:off x="1617049" y="150609"/>
            <a:ext cx="54736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 b="1" dirty="0" smtClean="0"/>
              <a:t>DE analysis in mixtures of cell types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77863" y="5430748"/>
            <a:ext cx="7947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7" y="1115482"/>
            <a:ext cx="4613695" cy="40523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950" y="5358409"/>
            <a:ext cx="6418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Shen</a:t>
            </a:r>
            <a:r>
              <a:rPr lang="en-US" sz="1400" dirty="0"/>
              <a:t>-Orr SS, </a:t>
            </a:r>
            <a:r>
              <a:rPr lang="en-US" sz="1400" dirty="0" err="1"/>
              <a:t>Tibshirani</a:t>
            </a:r>
            <a:r>
              <a:rPr lang="en-US" sz="1400" dirty="0"/>
              <a:t> R, </a:t>
            </a:r>
            <a:r>
              <a:rPr lang="en-US" sz="1400" dirty="0" err="1"/>
              <a:t>Khatri</a:t>
            </a:r>
            <a:r>
              <a:rPr lang="en-US" sz="1400" dirty="0"/>
              <a:t> P, </a:t>
            </a:r>
            <a:r>
              <a:rPr lang="en-US" sz="1400" dirty="0" err="1"/>
              <a:t>Bodian</a:t>
            </a:r>
            <a:r>
              <a:rPr lang="en-US" sz="1400" dirty="0"/>
              <a:t> DL, </a:t>
            </a:r>
            <a:r>
              <a:rPr lang="en-US" sz="1400" dirty="0" err="1"/>
              <a:t>Staedtler</a:t>
            </a:r>
            <a:r>
              <a:rPr lang="en-US" sz="1400" dirty="0"/>
              <a:t> F, Perry NM, Hastie </a:t>
            </a:r>
          </a:p>
          <a:p>
            <a:r>
              <a:rPr lang="en-US" sz="1400" dirty="0"/>
              <a:t>T, </a:t>
            </a:r>
            <a:r>
              <a:rPr lang="en-US" sz="1400" dirty="0" err="1"/>
              <a:t>Sarwal</a:t>
            </a:r>
            <a:r>
              <a:rPr lang="en-US" sz="1400" dirty="0"/>
              <a:t> MM, Davis MM, Butte AJ. Cell type-specific gene expression differences </a:t>
            </a:r>
          </a:p>
          <a:p>
            <a:r>
              <a:rPr lang="en-US" sz="1400" dirty="0"/>
              <a:t>in complex tissues. Nat Methods. 2010 Apr;7(4):287-9.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8866" y="4051212"/>
            <a:ext cx="33551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Gaujoux</a:t>
            </a:r>
            <a:r>
              <a:rPr lang="en-US" sz="1400" dirty="0"/>
              <a:t> R, </a:t>
            </a:r>
            <a:r>
              <a:rPr lang="en-US" sz="1400" dirty="0" err="1"/>
              <a:t>Seoighe</a:t>
            </a:r>
            <a:r>
              <a:rPr lang="en-US" sz="1400" dirty="0"/>
              <a:t> C. </a:t>
            </a:r>
            <a:r>
              <a:rPr lang="en-US" sz="1400" dirty="0" err="1"/>
              <a:t>CellMix</a:t>
            </a:r>
            <a:r>
              <a:rPr lang="en-US" sz="1400" dirty="0"/>
              <a:t>: a comprehensive toolbox for gene expression</a:t>
            </a:r>
          </a:p>
          <a:p>
            <a:r>
              <a:rPr lang="en-US" sz="1400" dirty="0" err="1"/>
              <a:t>deconvolution</a:t>
            </a:r>
            <a:r>
              <a:rPr lang="en-US" sz="1400" dirty="0"/>
              <a:t>. Bioinformatics. 2013 Sep 1;29(17):2211-2. </a:t>
            </a:r>
            <a:r>
              <a:rPr lang="en-US" sz="1400" dirty="0" err="1"/>
              <a:t>doi</a:t>
            </a:r>
            <a:r>
              <a:rPr lang="en-US" sz="1400" dirty="0"/>
              <a:t>:</a:t>
            </a:r>
          </a:p>
          <a:p>
            <a:r>
              <a:rPr lang="en-US" sz="1400" dirty="0"/>
              <a:t>10.1093/bioinformatics/btt351.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8866" y="2541498"/>
            <a:ext cx="3016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CellMix</a:t>
            </a:r>
            <a:r>
              <a:rPr lang="en-US" dirty="0" smtClean="0"/>
              <a:t>, R package implementing several </a:t>
            </a:r>
            <a:r>
              <a:rPr lang="en-US" dirty="0" err="1" smtClean="0"/>
              <a:t>deconvolution</a:t>
            </a:r>
            <a:r>
              <a:rPr lang="en-US" dirty="0" smtClean="0"/>
              <a:t> methods (most for microarray)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>
          <a:xfrm>
            <a:off x="1509836" y="246062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Differential expression analysis output</a:t>
            </a:r>
          </a:p>
        </p:txBody>
      </p:sp>
      <p:sp>
        <p:nvSpPr>
          <p:cNvPr id="106499" name="TextBox 6"/>
          <p:cNvSpPr txBox="1">
            <a:spLocks noChangeArrowheads="1"/>
          </p:cNvSpPr>
          <p:nvPr/>
        </p:nvSpPr>
        <p:spPr bwMode="auto">
          <a:xfrm>
            <a:off x="141288" y="1428750"/>
            <a:ext cx="9002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sp>
        <p:nvSpPr>
          <p:cNvPr id="106500" name="TextBox 18"/>
          <p:cNvSpPr txBox="1">
            <a:spLocks noChangeArrowheads="1"/>
          </p:cNvSpPr>
          <p:nvPr/>
        </p:nvSpPr>
        <p:spPr bwMode="auto">
          <a:xfrm>
            <a:off x="141288" y="1219200"/>
            <a:ext cx="821213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  <a:p>
            <a:pPr eaLnBrk="1" hangingPunct="1"/>
            <a:endParaRPr lang="en-US" sz="1800"/>
          </a:p>
          <a:p>
            <a:pPr eaLnBrk="1" hangingPunct="1"/>
            <a:endParaRPr lang="en-US" sz="1800"/>
          </a:p>
        </p:txBody>
      </p:sp>
      <p:pic>
        <p:nvPicPr>
          <p:cNvPr id="106501" name="Picture 19" descr="Screen shot 2012-11-22 at 14.21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TextBox 20"/>
          <p:cNvSpPr txBox="1">
            <a:spLocks noChangeArrowheads="1"/>
          </p:cNvSpPr>
          <p:nvPr/>
        </p:nvSpPr>
        <p:spPr bwMode="auto">
          <a:xfrm>
            <a:off x="141288" y="5011978"/>
            <a:ext cx="24302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Log fold change, </a:t>
            </a:r>
            <a:r>
              <a:rPr lang="en-US" sz="1800" dirty="0" smtClean="0"/>
              <a:t>FDR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smtClean="0"/>
              <a:t>How to visualize?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41288" y="4463213"/>
            <a:ext cx="14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(and so on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9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5" descr="Screen shot 2012-10-21 at 23.49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1244600"/>
            <a:ext cx="4479925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8758" y="5646916"/>
            <a:ext cx="95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 plot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758" y="335182"/>
            <a:ext cx="322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Looking at top genes one by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volcan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/>
          <a:stretch/>
        </p:blipFill>
        <p:spPr>
          <a:xfrm>
            <a:off x="1371600" y="0"/>
            <a:ext cx="6400800" cy="62060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8758" y="5777247"/>
            <a:ext cx="1367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Volcano plot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758" y="115234"/>
            <a:ext cx="180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global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6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1442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>
              <a:ea typeface="ＭＳ Ｐゴシック" charset="0"/>
              <a:cs typeface="ＭＳ Ｐゴシック" charset="0"/>
            </a:endParaRPr>
          </a:p>
        </p:txBody>
      </p:sp>
      <p:sp>
        <p:nvSpPr>
          <p:cNvPr id="61446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1447" name="TextBox 3"/>
          <p:cNvSpPr txBox="1">
            <a:spLocks noChangeArrowheads="1"/>
          </p:cNvSpPr>
          <p:nvPr/>
        </p:nvSpPr>
        <p:spPr bwMode="auto">
          <a:xfrm>
            <a:off x="107950" y="2863850"/>
            <a:ext cx="2303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10" name="TextBox 9"/>
          <p:cNvSpPr txBox="1"/>
          <p:nvPr/>
        </p:nvSpPr>
        <p:spPr>
          <a:xfrm>
            <a:off x="284163" y="1256285"/>
            <a:ext cx="8856662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n-US" b="1" dirty="0"/>
              <a:t>R/FPKM: </a:t>
            </a:r>
            <a:r>
              <a:rPr lang="en-US" dirty="0"/>
              <a:t>(</a:t>
            </a:r>
            <a:r>
              <a:rPr lang="en-US" dirty="0" err="1"/>
              <a:t>Mortazavi</a:t>
            </a:r>
            <a:r>
              <a:rPr lang="en-US" dirty="0"/>
              <a:t> et al. 2008)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FF0000"/>
                </a:solidFill>
              </a:rPr>
              <a:t>Correct for</a:t>
            </a:r>
            <a:r>
              <a:rPr lang="en-US" dirty="0"/>
              <a:t>: differences in sequencing depth and transcript length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3366FF"/>
                </a:solidFill>
              </a:rPr>
              <a:t>Aiming to</a:t>
            </a:r>
            <a:r>
              <a:rPr lang="en-US" dirty="0"/>
              <a:t>: compare a gene across samples and diff genes within sample</a:t>
            </a:r>
          </a:p>
          <a:p>
            <a:pPr>
              <a:defRPr/>
            </a:pPr>
            <a:endParaRPr lang="en-US" dirty="0"/>
          </a:p>
          <a:p>
            <a:pPr marL="285750" indent="-285750">
              <a:buFontTx/>
              <a:buChar char="-"/>
              <a:defRPr/>
            </a:pPr>
            <a:r>
              <a:rPr lang="en-US" b="1" dirty="0"/>
              <a:t>TMM</a:t>
            </a:r>
            <a:r>
              <a:rPr lang="en-US" dirty="0"/>
              <a:t>: (</a:t>
            </a:r>
            <a:r>
              <a:rPr lang="en-US" dirty="0">
                <a:solidFill>
                  <a:srgbClr val="000000"/>
                </a:solidFill>
              </a:rPr>
              <a:t>Robinson and </a:t>
            </a:r>
            <a:r>
              <a:rPr lang="en-US" dirty="0" err="1">
                <a:solidFill>
                  <a:srgbClr val="000000"/>
                </a:solidFill>
              </a:rPr>
              <a:t>Oshlack</a:t>
            </a:r>
            <a:r>
              <a:rPr lang="en-US" dirty="0">
                <a:solidFill>
                  <a:srgbClr val="000000"/>
                </a:solidFill>
              </a:rPr>
              <a:t> 2010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FF0000"/>
                </a:solidFill>
              </a:rPr>
              <a:t>Correct for</a:t>
            </a:r>
            <a:r>
              <a:rPr lang="en-US" dirty="0"/>
              <a:t>: differences in transcript pool composition; extreme outliers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3366FF"/>
                </a:solidFill>
              </a:rPr>
              <a:t>Aiming to</a:t>
            </a:r>
            <a:r>
              <a:rPr lang="en-US" dirty="0"/>
              <a:t>: provide better across-sample comparability </a:t>
            </a:r>
          </a:p>
          <a:p>
            <a:pPr marL="742950" lvl="1" indent="-285750">
              <a:buFontTx/>
              <a:buChar char="-"/>
              <a:defRPr/>
            </a:pPr>
            <a:endParaRPr lang="en-US" dirty="0"/>
          </a:p>
          <a:p>
            <a:pPr marL="285750" indent="-285750">
              <a:buFontTx/>
              <a:buChar char="-"/>
              <a:defRPr/>
            </a:pPr>
            <a:r>
              <a:rPr lang="en-US" b="1" dirty="0"/>
              <a:t>TPM</a:t>
            </a:r>
            <a:r>
              <a:rPr lang="en-US" dirty="0"/>
              <a:t>: (</a:t>
            </a:r>
            <a:r>
              <a:rPr lang="en-US" dirty="0">
                <a:solidFill>
                  <a:srgbClr val="000000"/>
                </a:solidFill>
              </a:rPr>
              <a:t>Li et al 2010, Wagner et al 2012)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FF0000"/>
                </a:solidFill>
              </a:rPr>
              <a:t>Correct for</a:t>
            </a:r>
            <a:r>
              <a:rPr lang="en-US" dirty="0"/>
              <a:t>: transcript length distribution in RNA pool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3366FF"/>
                </a:solidFill>
              </a:rPr>
              <a:t>Aiming to</a:t>
            </a:r>
            <a:r>
              <a:rPr lang="en-US" dirty="0"/>
              <a:t>: provide better across-sample comparability </a:t>
            </a:r>
          </a:p>
          <a:p>
            <a:pPr marL="742950" lvl="1" indent="-285750">
              <a:buFontTx/>
              <a:buChar char="-"/>
              <a:defRPr/>
            </a:pPr>
            <a:endParaRPr lang="en-US" dirty="0"/>
          </a:p>
          <a:p>
            <a:pPr marL="285750" indent="-285750">
              <a:buFontTx/>
              <a:buChar char="-"/>
              <a:defRPr/>
            </a:pPr>
            <a:r>
              <a:rPr lang="en-US" b="1" dirty="0" err="1"/>
              <a:t>Limma</a:t>
            </a:r>
            <a:r>
              <a:rPr lang="en-US" b="1" dirty="0"/>
              <a:t> </a:t>
            </a:r>
            <a:r>
              <a:rPr lang="en-US" b="1" dirty="0" err="1"/>
              <a:t>voom</a:t>
            </a:r>
            <a:r>
              <a:rPr lang="en-US" b="1" dirty="0"/>
              <a:t> (</a:t>
            </a:r>
            <a:r>
              <a:rPr lang="en-US" b="1" dirty="0" err="1"/>
              <a:t>logCPM</a:t>
            </a:r>
            <a:r>
              <a:rPr lang="en-US" b="1" dirty="0"/>
              <a:t>)</a:t>
            </a:r>
            <a:r>
              <a:rPr lang="en-US" dirty="0"/>
              <a:t>: (</a:t>
            </a:r>
            <a:r>
              <a:rPr lang="en-US" dirty="0" err="1">
                <a:solidFill>
                  <a:srgbClr val="000000"/>
                </a:solidFill>
              </a:rPr>
              <a:t>Lawet</a:t>
            </a:r>
            <a:r>
              <a:rPr lang="en-US" dirty="0">
                <a:solidFill>
                  <a:srgbClr val="000000"/>
                </a:solidFill>
              </a:rPr>
              <a:t> al 2013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  <a:defRPr/>
            </a:pPr>
            <a:r>
              <a:rPr lang="en-US" dirty="0">
                <a:solidFill>
                  <a:srgbClr val="3366FF"/>
                </a:solidFill>
              </a:rPr>
              <a:t>Aiming to</a:t>
            </a:r>
            <a:r>
              <a:rPr lang="en-US" dirty="0"/>
              <a:t>: stabilize variance; remove dependence of variance on the mean</a:t>
            </a:r>
          </a:p>
          <a:p>
            <a:pPr marL="742950" lvl="1" indent="-285750">
              <a:buFontTx/>
              <a:buChar char="-"/>
              <a:defRPr/>
            </a:pPr>
            <a:endParaRPr lang="en-US" dirty="0"/>
          </a:p>
          <a:p>
            <a:pPr marL="742950" lvl="1" indent="-285750">
              <a:buFontTx/>
              <a:buChar char="-"/>
              <a:defRPr/>
            </a:pPr>
            <a:endParaRPr lang="en-US" dirty="0"/>
          </a:p>
        </p:txBody>
      </p:sp>
      <p:pic>
        <p:nvPicPr>
          <p:cNvPr id="61449" name="Picture 4" descr="Screen Shot 2013-11-26 at 11.01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5300663"/>
            <a:ext cx="3662362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0" name="TextBox 1"/>
          <p:cNvSpPr txBox="1">
            <a:spLocks noChangeArrowheads="1"/>
          </p:cNvSpPr>
          <p:nvPr/>
        </p:nvSpPr>
        <p:spPr bwMode="auto">
          <a:xfrm>
            <a:off x="284163" y="115887"/>
            <a:ext cx="85886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 b="1" dirty="0" smtClean="0"/>
              <a:t>Normalization/scaling/transformation: </a:t>
            </a:r>
            <a:r>
              <a:rPr lang="en-US" sz="2800" b="1" dirty="0"/>
              <a:t>different goals</a:t>
            </a:r>
          </a:p>
        </p:txBody>
      </p:sp>
    </p:spTree>
    <p:extLst>
      <p:ext uri="{BB962C8B-B14F-4D97-AF65-F5344CB8AC3E}">
        <p14:creationId xmlns:p14="http://schemas.microsoft.com/office/powerpoint/2010/main" val="158694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5538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5539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5540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5541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5542" name="TextBox 9"/>
          <p:cNvSpPr txBox="1">
            <a:spLocks noChangeArrowheads="1"/>
          </p:cNvSpPr>
          <p:nvPr/>
        </p:nvSpPr>
        <p:spPr bwMode="auto">
          <a:xfrm>
            <a:off x="287338" y="1052513"/>
            <a:ext cx="88566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lvl="1" eaLnBrk="1" hangingPunct="1">
              <a:buFontTx/>
              <a:buChar char="-"/>
            </a:pPr>
            <a:endParaRPr lang="en-US" sz="1800"/>
          </a:p>
          <a:p>
            <a:pPr lvl="1" eaLnBrk="1" hangingPunct="1">
              <a:buFontTx/>
              <a:buChar char="-"/>
            </a:pPr>
            <a:endParaRPr lang="en-US" sz="1800"/>
          </a:p>
        </p:txBody>
      </p:sp>
      <p:sp>
        <p:nvSpPr>
          <p:cNvPr id="65543" name="TextBox 1"/>
          <p:cNvSpPr txBox="1">
            <a:spLocks noChangeArrowheads="1"/>
          </p:cNvSpPr>
          <p:nvPr/>
        </p:nvSpPr>
        <p:spPr bwMode="auto">
          <a:xfrm>
            <a:off x="1979613" y="115888"/>
            <a:ext cx="619572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3200" b="1" dirty="0"/>
              <a:t>TMM – Trimmed Mean of M values</a:t>
            </a:r>
          </a:p>
        </p:txBody>
      </p:sp>
      <p:sp>
        <p:nvSpPr>
          <p:cNvPr id="65544" name="TextBox 17"/>
          <p:cNvSpPr txBox="1">
            <a:spLocks noChangeArrowheads="1"/>
          </p:cNvSpPr>
          <p:nvPr/>
        </p:nvSpPr>
        <p:spPr bwMode="auto">
          <a:xfrm>
            <a:off x="82550" y="1201738"/>
            <a:ext cx="8945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1800">
              <a:ea typeface="ＭＳ Ｐゴシック" charset="0"/>
              <a:cs typeface="ＭＳ Ｐゴシック" charset="0"/>
            </a:endParaRPr>
          </a:p>
        </p:txBody>
      </p:sp>
      <p:sp>
        <p:nvSpPr>
          <p:cNvPr id="65545" name="TextBox 13"/>
          <p:cNvSpPr txBox="1">
            <a:spLocks noChangeArrowheads="1"/>
          </p:cNvSpPr>
          <p:nvPr/>
        </p:nvSpPr>
        <p:spPr bwMode="auto">
          <a:xfrm>
            <a:off x="238125" y="1201738"/>
            <a:ext cx="75961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Attempts to correct for differences in RNA </a:t>
            </a:r>
            <a:r>
              <a:rPr lang="en-US" sz="1800" i="1">
                <a:latin typeface="Arial" charset="0"/>
                <a:ea typeface="ＭＳ Ｐゴシック" charset="0"/>
                <a:cs typeface="ＭＳ Ｐゴシック" charset="0"/>
              </a:rPr>
              <a:t>composition </a:t>
            </a: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between samples</a:t>
            </a:r>
          </a:p>
        </p:txBody>
      </p:sp>
      <p:sp>
        <p:nvSpPr>
          <p:cNvPr id="65546" name="TextBox 24"/>
          <p:cNvSpPr txBox="1">
            <a:spLocks noChangeArrowheads="1"/>
          </p:cNvSpPr>
          <p:nvPr/>
        </p:nvSpPr>
        <p:spPr bwMode="auto">
          <a:xfrm>
            <a:off x="250825" y="1989138"/>
            <a:ext cx="80327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>
                <a:latin typeface="Arial" charset="0"/>
                <a:ea typeface="ＭＳ Ｐゴシック" charset="0"/>
                <a:cs typeface="ＭＳ Ｐゴシック" charset="0"/>
              </a:rPr>
              <a:t>E g if certain genes are very highly expressed in one tissue but not another, there will be less </a:t>
            </a:r>
            <a:r>
              <a:rPr lang="ja-JP" altLang="en-US" sz="140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400">
                <a:latin typeface="Arial" charset="0"/>
                <a:ea typeface="ＭＳ Ｐゴシック" charset="0"/>
                <a:cs typeface="ＭＳ Ｐゴシック" charset="0"/>
              </a:rPr>
              <a:t>sequencing real estate</a:t>
            </a:r>
            <a:r>
              <a:rPr lang="ja-JP" altLang="en-US" sz="140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400">
                <a:latin typeface="Arial" charset="0"/>
                <a:ea typeface="ＭＳ Ｐゴシック" charset="0"/>
                <a:cs typeface="ＭＳ Ｐゴシック" charset="0"/>
              </a:rPr>
              <a:t> left for the less expressed genes in that tissue and RPKM normalization (or similar) will give biased expression values for them compared to the other sample</a:t>
            </a:r>
            <a:endParaRPr lang="en-US" sz="14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5547" name="TextBox 56"/>
          <p:cNvSpPr txBox="1">
            <a:spLocks noChangeArrowheads="1"/>
          </p:cNvSpPr>
          <p:nvPr/>
        </p:nvSpPr>
        <p:spPr bwMode="auto">
          <a:xfrm>
            <a:off x="-6350" y="5732463"/>
            <a:ext cx="8789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400">
                <a:latin typeface="Arial" charset="0"/>
                <a:ea typeface="ＭＳ Ｐゴシック" charset="0"/>
                <a:cs typeface="ＭＳ Ｐゴシック" charset="0"/>
              </a:rPr>
              <a:t>Robinson and Oshlack Genome Biology 2010, 11:R25, http://genomebiology.com/2010/11/3/R25</a:t>
            </a:r>
          </a:p>
        </p:txBody>
      </p:sp>
      <p:sp>
        <p:nvSpPr>
          <p:cNvPr id="22" name="Cloud 21"/>
          <p:cNvSpPr/>
          <p:nvPr/>
        </p:nvSpPr>
        <p:spPr>
          <a:xfrm>
            <a:off x="1128713" y="3338513"/>
            <a:ext cx="2393950" cy="18161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Dodecagon 22"/>
          <p:cNvSpPr/>
          <p:nvPr/>
        </p:nvSpPr>
        <p:spPr>
          <a:xfrm>
            <a:off x="1579563" y="3841750"/>
            <a:ext cx="1031875" cy="912813"/>
          </a:xfrm>
          <a:prstGeom prst="dodecago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Dodecagon 23"/>
          <p:cNvSpPr/>
          <p:nvPr/>
        </p:nvSpPr>
        <p:spPr>
          <a:xfrm>
            <a:off x="2743200" y="3722688"/>
            <a:ext cx="277813" cy="280987"/>
          </a:xfrm>
          <a:prstGeom prst="dodecago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Dodecagon 24"/>
          <p:cNvSpPr/>
          <p:nvPr/>
        </p:nvSpPr>
        <p:spPr>
          <a:xfrm>
            <a:off x="2743200" y="4275138"/>
            <a:ext cx="277813" cy="280987"/>
          </a:xfrm>
          <a:prstGeom prst="dodecago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552" name="TextBox 13"/>
          <p:cNvSpPr txBox="1">
            <a:spLocks noChangeArrowheads="1"/>
          </p:cNvSpPr>
          <p:nvPr/>
        </p:nvSpPr>
        <p:spPr bwMode="auto">
          <a:xfrm>
            <a:off x="1281113" y="2924175"/>
            <a:ext cx="1981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RNA population 1</a:t>
            </a:r>
          </a:p>
        </p:txBody>
      </p:sp>
      <p:sp>
        <p:nvSpPr>
          <p:cNvPr id="65553" name="TextBox 14"/>
          <p:cNvSpPr txBox="1">
            <a:spLocks noChangeArrowheads="1"/>
          </p:cNvSpPr>
          <p:nvPr/>
        </p:nvSpPr>
        <p:spPr bwMode="auto">
          <a:xfrm>
            <a:off x="5462588" y="2970213"/>
            <a:ext cx="1981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RNA population 2</a:t>
            </a:r>
          </a:p>
        </p:txBody>
      </p:sp>
      <p:sp>
        <p:nvSpPr>
          <p:cNvPr id="28" name="Cloud 27"/>
          <p:cNvSpPr/>
          <p:nvPr/>
        </p:nvSpPr>
        <p:spPr>
          <a:xfrm>
            <a:off x="5287963" y="3367088"/>
            <a:ext cx="2395537" cy="18161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Dodecagon 28"/>
          <p:cNvSpPr/>
          <p:nvPr/>
        </p:nvSpPr>
        <p:spPr>
          <a:xfrm>
            <a:off x="5953125" y="4032250"/>
            <a:ext cx="673100" cy="568325"/>
          </a:xfrm>
          <a:prstGeom prst="dodecagon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Dodecagon 29"/>
          <p:cNvSpPr/>
          <p:nvPr/>
        </p:nvSpPr>
        <p:spPr>
          <a:xfrm>
            <a:off x="6902450" y="3751263"/>
            <a:ext cx="277813" cy="280987"/>
          </a:xfrm>
          <a:prstGeom prst="dodecagon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Dodecagon 30"/>
          <p:cNvSpPr/>
          <p:nvPr/>
        </p:nvSpPr>
        <p:spPr>
          <a:xfrm>
            <a:off x="6902450" y="4303713"/>
            <a:ext cx="277813" cy="282575"/>
          </a:xfrm>
          <a:prstGeom prst="dodecagon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558" name="TextBox 21"/>
          <p:cNvSpPr txBox="1">
            <a:spLocks noChangeArrowheads="1"/>
          </p:cNvSpPr>
          <p:nvPr/>
        </p:nvSpPr>
        <p:spPr bwMode="auto">
          <a:xfrm>
            <a:off x="0" y="5157788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Equal sequencing depth -&gt; orange and red will get lower RPKM in RNA population 1 although the expression levels are actually the same in populations 1 and 2</a:t>
            </a:r>
          </a:p>
        </p:txBody>
      </p:sp>
    </p:spTree>
    <p:extLst>
      <p:ext uri="{BB962C8B-B14F-4D97-AF65-F5344CB8AC3E}">
        <p14:creationId xmlns:p14="http://schemas.microsoft.com/office/powerpoint/2010/main" val="4268075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1"/>
          <p:cNvSpPr txBox="1">
            <a:spLocks noChangeArrowheads="1"/>
          </p:cNvSpPr>
          <p:nvPr/>
        </p:nvSpPr>
        <p:spPr bwMode="auto">
          <a:xfrm>
            <a:off x="0" y="9810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 b="1"/>
          </a:p>
        </p:txBody>
      </p:sp>
      <p:sp>
        <p:nvSpPr>
          <p:cNvPr id="61442" name="TextBox 4"/>
          <p:cNvSpPr txBox="1">
            <a:spLocks noChangeArrowheads="1"/>
          </p:cNvSpPr>
          <p:nvPr/>
        </p:nvSpPr>
        <p:spPr bwMode="auto">
          <a:xfrm>
            <a:off x="0" y="566102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7092950" y="31416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4" name="TextBox 2"/>
          <p:cNvSpPr txBox="1">
            <a:spLocks noChangeArrowheads="1"/>
          </p:cNvSpPr>
          <p:nvPr/>
        </p:nvSpPr>
        <p:spPr bwMode="auto">
          <a:xfrm>
            <a:off x="179388" y="1628775"/>
            <a:ext cx="810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7207101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1800" dirty="0" err="1" smtClean="0">
                <a:ea typeface="ＭＳ Ｐゴシック" charset="0"/>
                <a:cs typeface="ＭＳ Ｐゴシック" charset="0"/>
              </a:rPr>
              <a:t>edgeR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, DESeq2 and some others want to keep the (integer) read counts in the DE testing because they </a:t>
            </a:r>
          </a:p>
          <a:p>
            <a:pPr eaLnBrk="1" hangingPunct="1"/>
            <a:endParaRPr lang="en-US" sz="1800" dirty="0" smtClean="0">
              <a:ea typeface="ＭＳ Ｐゴシック" charset="0"/>
              <a:cs typeface="ＭＳ Ｐゴシック" charset="0"/>
            </a:endParaRPr>
          </a:p>
          <a:p>
            <a:pPr marL="285750" indent="-285750" eaLnBrk="1" hangingPunct="1">
              <a:buFontTx/>
              <a:buChar char="-"/>
            </a:pPr>
            <a:r>
              <a:rPr lang="en-US" sz="1800" dirty="0" smtClean="0">
                <a:ea typeface="ＭＳ Ｐゴシック" charset="0"/>
                <a:cs typeface="ＭＳ Ｐゴシック" charset="0"/>
              </a:rPr>
              <a:t>Use a discrete statistical model</a:t>
            </a:r>
          </a:p>
          <a:p>
            <a:pPr marL="285750" indent="-285750" eaLnBrk="1" hangingPunct="1">
              <a:buFontTx/>
              <a:buChar char="-"/>
            </a:pPr>
            <a:r>
              <a:rPr lang="en-US" sz="1800" dirty="0" smtClean="0">
                <a:ea typeface="ＭＳ Ｐゴシック" charset="0"/>
                <a:cs typeface="ＭＳ Ｐゴシック" charset="0"/>
              </a:rPr>
              <a:t>Want to retain statistical power (see next slide)</a:t>
            </a:r>
          </a:p>
          <a:p>
            <a:pPr marL="285750" indent="-285750" eaLnBrk="1" hangingPunct="1">
              <a:buFontTx/>
              <a:buChar char="-"/>
            </a:pPr>
            <a:endParaRPr lang="en-US" sz="18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 smtClean="0">
                <a:ea typeface="ＭＳ Ｐゴシック" charset="0"/>
                <a:cs typeface="ＭＳ Ｐゴシック" charset="0"/>
              </a:rPr>
              <a:t>… but they </a:t>
            </a:r>
            <a:r>
              <a:rPr lang="en-US" sz="1800" b="1" dirty="0" smtClean="0">
                <a:ea typeface="ＭＳ Ｐゴシック" charset="0"/>
                <a:cs typeface="ＭＳ Ｐゴシック" charset="0"/>
              </a:rPr>
              <a:t>implicitly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 normalize (by TMM in </a:t>
            </a:r>
            <a:r>
              <a:rPr lang="en-US" sz="1800" dirty="0" err="1" smtClean="0">
                <a:ea typeface="ＭＳ Ｐゴシック" charset="0"/>
                <a:cs typeface="ＭＳ Ｐゴシック" charset="0"/>
              </a:rPr>
              <a:t>edgeR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 and RLE in DESeq2) as part of the DE analysis.</a:t>
            </a:r>
          </a:p>
          <a:p>
            <a:pPr eaLnBrk="1" hangingPunct="1"/>
            <a:endParaRPr lang="en-US" sz="180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 smtClean="0">
                <a:ea typeface="ＭＳ Ｐゴシック" charset="0"/>
                <a:cs typeface="ＭＳ Ｐゴシック" charset="0"/>
              </a:rPr>
              <a:t>Programs like </a:t>
            </a:r>
            <a:r>
              <a:rPr lang="en-US" sz="1800" dirty="0" err="1" smtClean="0">
                <a:ea typeface="ＭＳ Ｐゴシック" charset="0"/>
                <a:cs typeface="ＭＳ Ｐゴシック" charset="0"/>
              </a:rPr>
              <a:t>SAMSeq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 and </a:t>
            </a:r>
            <a:r>
              <a:rPr lang="en-US" sz="1800" dirty="0" err="1" smtClean="0">
                <a:ea typeface="ＭＳ Ｐゴシック" charset="0"/>
                <a:cs typeface="ＭＳ Ｐゴシック" charset="0"/>
              </a:rPr>
              <a:t>limma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 are fine with continuous values (like FPKM), the former because it has a </a:t>
            </a:r>
            <a:r>
              <a:rPr lang="en-US" sz="1800" b="1" dirty="0" smtClean="0">
                <a:ea typeface="ＭＳ Ｐゴシック" charset="0"/>
                <a:cs typeface="ＭＳ Ｐゴシック" charset="0"/>
              </a:rPr>
              <a:t>rank based model 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and the latter because it cares more about the </a:t>
            </a:r>
            <a:r>
              <a:rPr lang="en-US" sz="1800" b="1" dirty="0" smtClean="0">
                <a:ea typeface="ＭＳ Ｐゴシック" charset="0"/>
                <a:cs typeface="ＭＳ Ｐゴシック" charset="0"/>
              </a:rPr>
              <a:t>mean-variance relationship </a:t>
            </a:r>
            <a:r>
              <a:rPr lang="en-US" sz="1800" dirty="0" smtClean="0">
                <a:ea typeface="ＭＳ Ｐゴシック" charset="0"/>
                <a:cs typeface="ＭＳ Ｐゴシック" charset="0"/>
              </a:rPr>
              <a:t>being weak. They also apply their own types of normalization as part of the DE testing.</a:t>
            </a:r>
            <a:endParaRPr lang="en-US" sz="18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1446" name="Rectangle 2"/>
          <p:cNvSpPr>
            <a:spLocks noChangeArrowheads="1"/>
          </p:cNvSpPr>
          <p:nvPr/>
        </p:nvSpPr>
        <p:spPr bwMode="auto">
          <a:xfrm>
            <a:off x="6350" y="0"/>
            <a:ext cx="2549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b="1"/>
          </a:p>
          <a:p>
            <a:endParaRPr lang="en-US" b="1"/>
          </a:p>
        </p:txBody>
      </p:sp>
      <p:sp>
        <p:nvSpPr>
          <p:cNvPr id="61447" name="TextBox 3"/>
          <p:cNvSpPr txBox="1">
            <a:spLocks noChangeArrowheads="1"/>
          </p:cNvSpPr>
          <p:nvPr/>
        </p:nvSpPr>
        <p:spPr bwMode="auto">
          <a:xfrm>
            <a:off x="107950" y="4010525"/>
            <a:ext cx="2303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61450" name="TextBox 1"/>
          <p:cNvSpPr txBox="1">
            <a:spLocks noChangeArrowheads="1"/>
          </p:cNvSpPr>
          <p:nvPr/>
        </p:nvSpPr>
        <p:spPr bwMode="auto">
          <a:xfrm>
            <a:off x="1979613" y="115888"/>
            <a:ext cx="44095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 b="1" dirty="0" smtClean="0"/>
              <a:t>Normalization in DE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269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31" y="1499498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6915" y="284820"/>
            <a:ext cx="682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Beyond </a:t>
            </a:r>
            <a:r>
              <a:rPr lang="en-US" sz="2800" b="1" dirty="0" err="1" smtClean="0"/>
              <a:t>univariate</a:t>
            </a:r>
            <a:r>
              <a:rPr lang="en-US" sz="2800" b="1" dirty="0" smtClean="0"/>
              <a:t> differential expression (1)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5155" y="936725"/>
            <a:ext cx="8643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Multivariate methods such as PCA (unsupervised) or PLS (supervised) can be used to obtain loadings for features (genes/transcripts/…) that contribute to separation of groups</a:t>
            </a:r>
            <a:endParaRPr lang="en-US" dirty="0"/>
          </a:p>
        </p:txBody>
      </p:sp>
      <p:pic>
        <p:nvPicPr>
          <p:cNvPr id="9" name="Picture 8" descr="Screen Shot 2014-06-09 at 16.33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4" y="2015178"/>
            <a:ext cx="3621751" cy="37469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8009" y="2363915"/>
            <a:ext cx="4180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loading scores can be used as a different kind of measure of which genes are interesting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0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31" y="1499498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6915" y="284820"/>
            <a:ext cx="6825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Beyond </a:t>
            </a:r>
            <a:r>
              <a:rPr lang="en-US" sz="2800" b="1" dirty="0" err="1" smtClean="0"/>
              <a:t>univariate</a:t>
            </a:r>
            <a:r>
              <a:rPr lang="en-US" sz="2800" b="1" dirty="0" smtClean="0"/>
              <a:t> differential expression (2)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6273" y="1605344"/>
            <a:ext cx="8237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Statistical/machine learning approaches:</a:t>
            </a:r>
          </a:p>
          <a:p>
            <a:endParaRPr lang="en-US" dirty="0" smtClean="0"/>
          </a:p>
          <a:p>
            <a:r>
              <a:rPr lang="en-US" dirty="0" smtClean="0"/>
              <a:t>Can use gene or transcript expression levels as features in a statistical model when trying to predict some class (classification) or continuous variable (regression)</a:t>
            </a:r>
          </a:p>
          <a:p>
            <a:endParaRPr lang="en-US" dirty="0"/>
          </a:p>
          <a:p>
            <a:r>
              <a:rPr lang="en-US" dirty="0" smtClean="0"/>
              <a:t>Feature selection methods frequently needed to reduce the number of genes/transcripts used in the model. E g lasso/elastic net or </a:t>
            </a:r>
            <a:r>
              <a:rPr lang="en-US" dirty="0" err="1" smtClean="0"/>
              <a:t>Boruta</a:t>
            </a:r>
            <a:r>
              <a:rPr lang="en-US" dirty="0" smtClean="0"/>
              <a:t> (random forest based feature selection).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6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”</a:t>
            </a:r>
            <a:r>
              <a:rPr lang="sv-SE" dirty="0" err="1" smtClean="0"/>
              <a:t>Transcriptional</a:t>
            </a:r>
            <a:r>
              <a:rPr lang="sv-SE" dirty="0" smtClean="0"/>
              <a:t> real </a:t>
            </a:r>
            <a:r>
              <a:rPr lang="sv-SE" dirty="0" err="1" smtClean="0"/>
              <a:t>estate</a:t>
            </a:r>
            <a:r>
              <a:rPr lang="sv-SE" dirty="0" smtClean="0"/>
              <a:t>”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pic>
        <p:nvPicPr>
          <p:cNvPr id="8" name="Picture 8" descr="Heart_GT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13" y="1583056"/>
            <a:ext cx="4188714" cy="409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Blood_GTe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8" y="1583681"/>
            <a:ext cx="4239933" cy="417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99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Count-</a:t>
            </a:r>
            <a:r>
              <a:rPr lang="sv-SE" dirty="0" err="1" smtClean="0"/>
              <a:t>based</a:t>
            </a:r>
            <a:r>
              <a:rPr lang="sv-SE" dirty="0" smtClean="0"/>
              <a:t> </a:t>
            </a:r>
            <a:r>
              <a:rPr lang="sv-SE" dirty="0" err="1" smtClean="0"/>
              <a:t>statistics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7950" y="1622985"/>
            <a:ext cx="747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People often use discrete distributions (Poisson, negative binomial etc.) rather than continuous (e g normal) distributions for modeling RNA-</a:t>
            </a:r>
            <a:r>
              <a:rPr lang="en-US" dirty="0" err="1" smtClean="0"/>
              <a:t>seq</a:t>
            </a:r>
            <a:r>
              <a:rPr lang="en-US" dirty="0" smtClean="0"/>
              <a:t> data.</a:t>
            </a:r>
          </a:p>
          <a:p>
            <a:endParaRPr lang="en-US" dirty="0"/>
          </a:p>
          <a:p>
            <a:r>
              <a:rPr lang="en-US" dirty="0" smtClean="0"/>
              <a:t>This is natural when you consider the way data are generated.</a:t>
            </a:r>
          </a:p>
          <a:p>
            <a:endParaRPr lang="en-US" dirty="0"/>
          </a:p>
          <a:p>
            <a:r>
              <a:rPr lang="en-US" dirty="0" smtClean="0"/>
              <a:t>Thus, many DE analysis tools demand tables of integer read counts as input, rather than RPKM/FPKM/TPM.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21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1351078" y="128307"/>
            <a:ext cx="6284913" cy="97313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Count nature of RNA-</a:t>
            </a:r>
            <a:r>
              <a:rPr lang="en-US" sz="2800" b="1" dirty="0" err="1">
                <a:latin typeface="Calibri" charset="0"/>
                <a:ea typeface="ＭＳ Ｐゴシック" charset="0"/>
                <a:cs typeface="ＭＳ Ｐゴシック" charset="0"/>
              </a:rPr>
              <a:t>seq</a:t>
            </a:r>
            <a:r>
              <a:rPr lang="en-US" sz="2800" b="1" dirty="0">
                <a:latin typeface="Calibri" charset="0"/>
                <a:ea typeface="ＭＳ Ｐゴシック" charset="0"/>
                <a:cs typeface="ＭＳ Ｐゴシック" charset="0"/>
              </a:rPr>
              <a:t> data</a:t>
            </a:r>
          </a:p>
        </p:txBody>
      </p:sp>
      <p:sp>
        <p:nvSpPr>
          <p:cNvPr id="80900" name="TextBox 4"/>
          <p:cNvSpPr txBox="1">
            <a:spLocks noChangeArrowheads="1"/>
          </p:cNvSpPr>
          <p:nvPr/>
        </p:nvSpPr>
        <p:spPr bwMode="auto">
          <a:xfrm>
            <a:off x="677863" y="1244600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>
              <a:latin typeface="Calibri" charset="0"/>
            </a:endParaRPr>
          </a:p>
        </p:txBody>
      </p:sp>
      <p:sp>
        <p:nvSpPr>
          <p:cNvPr id="80901" name="TextBox 9"/>
          <p:cNvSpPr txBox="1">
            <a:spLocks noChangeArrowheads="1"/>
          </p:cNvSpPr>
          <p:nvPr/>
        </p:nvSpPr>
        <p:spPr bwMode="auto">
          <a:xfrm>
            <a:off x="333375" y="2734800"/>
            <a:ext cx="83534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+mn-lt"/>
              </a:rPr>
              <a:t>Scenario 1: A 30000-bp transcript has 1000 counts in sample A and 700 counts in sample B.</a:t>
            </a:r>
          </a:p>
          <a:p>
            <a:pPr eaLnBrk="1" hangingPunct="1"/>
            <a:endParaRPr lang="en-US" sz="1600" dirty="0">
              <a:latin typeface="+mn-lt"/>
            </a:endParaRPr>
          </a:p>
          <a:p>
            <a:pPr eaLnBrk="1" hangingPunct="1"/>
            <a:r>
              <a:rPr lang="en-US" sz="1600" dirty="0">
                <a:latin typeface="+mn-lt"/>
              </a:rPr>
              <a:t>Scenario 2: A 300-bp transcript has 10 counts in sample A and 7 counts in sample B. </a:t>
            </a:r>
          </a:p>
          <a:p>
            <a:pPr eaLnBrk="1" hangingPunct="1"/>
            <a:endParaRPr lang="en-US" sz="1600" dirty="0">
              <a:latin typeface="+mn-lt"/>
            </a:endParaRPr>
          </a:p>
          <a:p>
            <a:pPr eaLnBrk="1" hangingPunct="1"/>
            <a:r>
              <a:rPr lang="en-US" sz="1600" dirty="0">
                <a:latin typeface="+mn-lt"/>
              </a:rPr>
              <a:t>Assume that the sequencing depths are the same in both samples and both scenarios. Then </a:t>
            </a:r>
            <a:r>
              <a:rPr lang="en-US" sz="1600" b="1" dirty="0">
                <a:latin typeface="+mn-lt"/>
              </a:rPr>
              <a:t>the RPKM is the same </a:t>
            </a:r>
            <a:r>
              <a:rPr lang="en-US" sz="1600" dirty="0">
                <a:latin typeface="+mn-lt"/>
              </a:rPr>
              <a:t>in sample A in both </a:t>
            </a:r>
            <a:r>
              <a:rPr lang="en-US" sz="1600" dirty="0" smtClean="0">
                <a:latin typeface="+mn-lt"/>
              </a:rPr>
              <a:t>scenarios, </a:t>
            </a:r>
            <a:r>
              <a:rPr lang="en-US" sz="1600" dirty="0">
                <a:latin typeface="+mn-lt"/>
              </a:rPr>
              <a:t>and in sample B </a:t>
            </a:r>
            <a:r>
              <a:rPr lang="en-US" sz="1600" dirty="0" smtClean="0">
                <a:latin typeface="+mn-lt"/>
              </a:rPr>
              <a:t>in both </a:t>
            </a:r>
            <a:r>
              <a:rPr lang="en-US" sz="1600" dirty="0">
                <a:latin typeface="+mn-lt"/>
              </a:rPr>
              <a:t>scenarios. </a:t>
            </a:r>
          </a:p>
          <a:p>
            <a:pPr eaLnBrk="1" hangingPunct="1"/>
            <a:endParaRPr lang="en-US" sz="1600" dirty="0">
              <a:latin typeface="+mn-lt"/>
            </a:endParaRPr>
          </a:p>
          <a:p>
            <a:pPr eaLnBrk="1" hangingPunct="1"/>
            <a:r>
              <a:rPr lang="en-US" sz="1600" dirty="0">
                <a:latin typeface="+mn-lt"/>
              </a:rPr>
              <a:t>In scenario A, we can be more confident that there is a true difference in the expression level than in scenario B (although we would want </a:t>
            </a:r>
            <a:r>
              <a:rPr lang="en-US" sz="1600" dirty="0" smtClean="0">
                <a:latin typeface="+mn-lt"/>
              </a:rPr>
              <a:t>replicates </a:t>
            </a:r>
            <a:r>
              <a:rPr lang="en-US" sz="1600" dirty="0">
                <a:latin typeface="+mn-lt"/>
              </a:rPr>
              <a:t>of course!) by analogy to a coin flip – 600 heads out of 1000 trials gives much more confidence that a coin is biased than 6 heads out of 10 trials 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375" y="1101445"/>
            <a:ext cx="8686800" cy="133303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Programs like </a:t>
            </a:r>
            <a:r>
              <a:rPr lang="en-US" sz="1800" dirty="0" err="1" smtClean="0"/>
              <a:t>edgeR</a:t>
            </a:r>
            <a:r>
              <a:rPr lang="en-US" sz="1800" dirty="0" smtClean="0"/>
              <a:t> and DESeq2 want to make use of the count nature of RNA-</a:t>
            </a:r>
            <a:r>
              <a:rPr lang="en-US" sz="1800" dirty="0" err="1" smtClean="0"/>
              <a:t>seq</a:t>
            </a:r>
            <a:r>
              <a:rPr lang="en-US" sz="1800" dirty="0" smtClean="0"/>
              <a:t> data to increase statistical power. The reasoning goes something like this: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(simplified toy example!)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05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Technical</a:t>
            </a:r>
            <a:r>
              <a:rPr lang="sv-SE" dirty="0" smtClean="0"/>
              <a:t> vs </a:t>
            </a:r>
            <a:r>
              <a:rPr lang="sv-SE" dirty="0" err="1" smtClean="0"/>
              <a:t>biological</a:t>
            </a:r>
            <a:r>
              <a:rPr lang="sv-SE" dirty="0" smtClean="0"/>
              <a:t> </a:t>
            </a:r>
            <a:r>
              <a:rPr lang="sv-SE" dirty="0" err="1" smtClean="0"/>
              <a:t>replicates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8501" y="1357184"/>
            <a:ext cx="70465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Technical</a:t>
            </a:r>
            <a:r>
              <a:rPr lang="en-US" dirty="0" smtClean="0"/>
              <a:t> replicates: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Assess variability of measurement technique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Typically low for bulk RNA-</a:t>
            </a:r>
            <a:r>
              <a:rPr lang="en-US" dirty="0" err="1" smtClean="0"/>
              <a:t>seq</a:t>
            </a:r>
            <a:r>
              <a:rPr lang="en-US" dirty="0" smtClean="0"/>
              <a:t> (not necessarily single-cell 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Poisson distribution can model variability between RNA-</a:t>
            </a:r>
            <a:r>
              <a:rPr lang="en-US" dirty="0" err="1" smtClean="0"/>
              <a:t>seq</a:t>
            </a:r>
            <a:r>
              <a:rPr lang="en-US" dirty="0" smtClean="0"/>
              <a:t> technical replicates rather well</a:t>
            </a:r>
          </a:p>
          <a:p>
            <a:endParaRPr lang="en-US" dirty="0"/>
          </a:p>
          <a:p>
            <a:r>
              <a:rPr lang="en-US" b="1" dirty="0" smtClean="0"/>
              <a:t>Biological</a:t>
            </a:r>
            <a:r>
              <a:rPr lang="en-US" dirty="0" smtClean="0"/>
              <a:t> replicates: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Assess variability between individuals / “normal” biological variation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Necessary for drawing conclusions about biology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Variability across RNA-</a:t>
            </a:r>
            <a:r>
              <a:rPr lang="en-US" dirty="0" err="1" smtClean="0"/>
              <a:t>seq</a:t>
            </a:r>
            <a:r>
              <a:rPr lang="en-US" dirty="0" smtClean="0"/>
              <a:t> biological replicates not well </a:t>
            </a:r>
            <a:r>
              <a:rPr lang="en-US" dirty="0" err="1" smtClean="0"/>
              <a:t>modelled</a:t>
            </a:r>
            <a:r>
              <a:rPr lang="en-US" dirty="0" smtClean="0"/>
              <a:t> by Poisson – usually negative binomial (“</a:t>
            </a:r>
            <a:r>
              <a:rPr lang="en-US" dirty="0" err="1" smtClean="0"/>
              <a:t>overdispersed</a:t>
            </a:r>
            <a:r>
              <a:rPr lang="en-US" dirty="0" smtClean="0"/>
              <a:t> Poisson”) is used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5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Replicates</a:t>
            </a:r>
            <a:r>
              <a:rPr lang="sv-SE" dirty="0" smtClean="0"/>
              <a:t> and differential expression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8501" y="2297816"/>
            <a:ext cx="704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28197" y="46219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2111" y="1605344"/>
            <a:ext cx="7920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Intuitively, the variation </a:t>
            </a:r>
            <a:r>
              <a:rPr lang="en-US" b="1" dirty="0" smtClean="0"/>
              <a:t>between</a:t>
            </a:r>
            <a:r>
              <a:rPr lang="en-US" dirty="0" smtClean="0"/>
              <a:t> the groups that you want to compare should be large compared to the variation </a:t>
            </a:r>
            <a:r>
              <a:rPr lang="en-US" b="1" dirty="0" smtClean="0"/>
              <a:t>within</a:t>
            </a:r>
            <a:r>
              <a:rPr lang="en-US" dirty="0" smtClean="0"/>
              <a:t> each group to be able to say that we have differential expression. </a:t>
            </a:r>
          </a:p>
          <a:p>
            <a:endParaRPr lang="en-US" dirty="0"/>
          </a:p>
          <a:p>
            <a:r>
              <a:rPr lang="en-US" dirty="0" smtClean="0"/>
              <a:t>The more biological replicates, the better you can estimate the variation. But how many replicates are needed?</a:t>
            </a:r>
          </a:p>
          <a:p>
            <a:endParaRPr lang="en-US" dirty="0" smtClean="0"/>
          </a:p>
          <a:p>
            <a:r>
              <a:rPr lang="en-US" i="1" dirty="0" smtClean="0"/>
              <a:t>Depends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Homogeneous cell lines, inbred mice </a:t>
            </a:r>
            <a:r>
              <a:rPr lang="en-US" dirty="0" err="1" smtClean="0"/>
              <a:t>etc</a:t>
            </a:r>
            <a:r>
              <a:rPr lang="en-US" dirty="0" smtClean="0"/>
              <a:t>: maybe 3 samples / group enough.</a:t>
            </a:r>
          </a:p>
          <a:p>
            <a:r>
              <a:rPr lang="en-US" dirty="0" smtClean="0"/>
              <a:t>Clinical case-control studies on patients: can need a dozen, hundreds or thousands, depending on the specifics 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5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8302</TotalTime>
  <Words>2842</Words>
  <Application>Microsoft Macintosh PowerPoint</Application>
  <PresentationFormat>On-screen Show (4:3)</PresentationFormat>
  <Paragraphs>382</Paragraphs>
  <Slides>48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RNA-seq differential expression analysis</vt:lpstr>
      <vt:lpstr>Differential expression analysis</vt:lpstr>
      <vt:lpstr>Some statistical aspects</vt:lpstr>
      <vt:lpstr>How are RNA-seq data generated?</vt:lpstr>
      <vt:lpstr>”Transcriptional real estate”</vt:lpstr>
      <vt:lpstr>Count-based statistics</vt:lpstr>
      <vt:lpstr>Count nature of RNA-seq data</vt:lpstr>
      <vt:lpstr>Technical vs biological replicates</vt:lpstr>
      <vt:lpstr>Replicates and differential expression</vt:lpstr>
      <vt:lpstr>PowerPoint Presentation</vt:lpstr>
      <vt:lpstr> Different software packages and choices</vt:lpstr>
      <vt:lpstr>PowerPoint Presentation</vt:lpstr>
      <vt:lpstr>PowerPoint Presentation</vt:lpstr>
      <vt:lpstr>PowerPoint Presentation</vt:lpstr>
      <vt:lpstr>PowerPoint Presentation</vt:lpstr>
      <vt:lpstr>Differential expression analysis?</vt:lpstr>
      <vt:lpstr>Dealing with the “t test issues”</vt:lpstr>
      <vt:lpstr>Dealing with the “t test issues”</vt:lpstr>
      <vt:lpstr>Dealing with the “t test issues”</vt:lpstr>
      <vt:lpstr>Parametric vs. non-parametric methods</vt:lpstr>
      <vt:lpstr>But: Revisiting the 48-replicate benchmark paper</vt:lpstr>
      <vt:lpstr>CuffDiff2</vt:lpstr>
      <vt:lpstr>Sleuth</vt:lpstr>
      <vt:lpstr>Reason to use transcript-level analysis  counting can hide DE</vt:lpstr>
      <vt:lpstr>Complex designs</vt:lpstr>
      <vt:lpstr>Complex designs</vt:lpstr>
      <vt:lpstr>Complex designs</vt:lpstr>
      <vt:lpstr>Complex designs</vt:lpstr>
      <vt:lpstr>Limma and factorial designs</vt:lpstr>
      <vt:lpstr>Which software to choose?</vt:lpstr>
      <vt:lpstr>PowerPoint Presentation</vt:lpstr>
      <vt:lpstr>PowerPoint Presentation</vt:lpstr>
      <vt:lpstr>Other DE software comparisons (1)</vt:lpstr>
      <vt:lpstr>Other DE software comparisons (2)</vt:lpstr>
      <vt:lpstr>Other DE software comparisons (3-4)</vt:lpstr>
      <vt:lpstr>Take-away messages from DE tool comparison</vt:lpstr>
      <vt:lpstr>Miscellaneous (if there is time)</vt:lpstr>
      <vt:lpstr>PowerPoint Presentation</vt:lpstr>
      <vt:lpstr>PowerPoint Presentation</vt:lpstr>
      <vt:lpstr>PowerPoint Presentation</vt:lpstr>
      <vt:lpstr>Differential expression analysis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SciLifeLab - 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Camilla Wernersson</dc:creator>
  <cp:lastModifiedBy>Mikael Huss</cp:lastModifiedBy>
  <cp:revision>245</cp:revision>
  <dcterms:created xsi:type="dcterms:W3CDTF">2014-02-26T08:45:07Z</dcterms:created>
  <dcterms:modified xsi:type="dcterms:W3CDTF">2017-03-13T08:45:36Z</dcterms:modified>
</cp:coreProperties>
</file>